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7"/>
  </p:notesMasterIdLst>
  <p:sldIdLst>
    <p:sldId id="372" r:id="rId2"/>
    <p:sldId id="317" r:id="rId3"/>
    <p:sldId id="374" r:id="rId4"/>
    <p:sldId id="560" r:id="rId5"/>
    <p:sldId id="435" r:id="rId6"/>
    <p:sldId id="421" r:id="rId7"/>
    <p:sldId id="426" r:id="rId8"/>
    <p:sldId id="389" r:id="rId9"/>
    <p:sldId id="390" r:id="rId10"/>
    <p:sldId id="391" r:id="rId11"/>
    <p:sldId id="392" r:id="rId12"/>
    <p:sldId id="428" r:id="rId13"/>
    <p:sldId id="446" r:id="rId14"/>
    <p:sldId id="449" r:id="rId15"/>
    <p:sldId id="447" r:id="rId16"/>
    <p:sldId id="393" r:id="rId17"/>
    <p:sldId id="439" r:id="rId18"/>
    <p:sldId id="394" r:id="rId19"/>
    <p:sldId id="444" r:id="rId20"/>
    <p:sldId id="440" r:id="rId21"/>
    <p:sldId id="561" r:id="rId22"/>
    <p:sldId id="441" r:id="rId23"/>
    <p:sldId id="395" r:id="rId24"/>
    <p:sldId id="431" r:id="rId25"/>
    <p:sldId id="396" r:id="rId26"/>
    <p:sldId id="397" r:id="rId27"/>
    <p:sldId id="432" r:id="rId28"/>
    <p:sldId id="442" r:id="rId29"/>
    <p:sldId id="398" r:id="rId30"/>
    <p:sldId id="443" r:id="rId31"/>
    <p:sldId id="423" r:id="rId32"/>
    <p:sldId id="436" r:id="rId33"/>
    <p:sldId id="433" r:id="rId34"/>
    <p:sldId id="399" r:id="rId35"/>
    <p:sldId id="400" r:id="rId36"/>
    <p:sldId id="401" r:id="rId37"/>
    <p:sldId id="562" r:id="rId38"/>
    <p:sldId id="402" r:id="rId39"/>
    <p:sldId id="403" r:id="rId40"/>
    <p:sldId id="404" r:id="rId41"/>
    <p:sldId id="405" r:id="rId42"/>
    <p:sldId id="406" r:id="rId43"/>
    <p:sldId id="407" r:id="rId44"/>
    <p:sldId id="408" r:id="rId45"/>
    <p:sldId id="409" r:id="rId46"/>
    <p:sldId id="324" r:id="rId47"/>
    <p:sldId id="410" r:id="rId48"/>
    <p:sldId id="325" r:id="rId49"/>
    <p:sldId id="411" r:id="rId50"/>
    <p:sldId id="412" r:id="rId51"/>
    <p:sldId id="413" r:id="rId52"/>
    <p:sldId id="333" r:id="rId53"/>
    <p:sldId id="414" r:id="rId54"/>
    <p:sldId id="424" r:id="rId55"/>
    <p:sldId id="425" r:id="rId56"/>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1824" userDrawn="1">
          <p15:clr>
            <a:srgbClr val="A4A3A4"/>
          </p15:clr>
        </p15:guide>
        <p15:guide id="2"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941651"/>
    <a:srgbClr val="FF9300"/>
    <a:srgbClr val="009051"/>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557"/>
    <p:restoredTop sz="82721"/>
  </p:normalViewPr>
  <p:slideViewPr>
    <p:cSldViewPr snapToGrid="0" showGuides="1">
      <p:cViewPr varScale="1">
        <p:scale>
          <a:sx n="100" d="100"/>
          <a:sy n="100" d="100"/>
        </p:scale>
        <p:origin x="696" y="176"/>
      </p:cViewPr>
      <p:guideLst>
        <p:guide orient="horz" pos="1824"/>
        <p:guide pos="76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tiff>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5DAEAAC4-0BF7-584C-81F2-E33C2534FAA1}"/>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atin typeface="Arial" charset="0"/>
                <a:ea typeface="ＭＳ Ｐゴシック" charset="-128"/>
                <a:cs typeface="ＭＳ Ｐゴシック" charset="-128"/>
              </a:defRPr>
            </a:lvl1pPr>
          </a:lstStyle>
          <a:p>
            <a:pPr>
              <a:defRPr/>
            </a:pPr>
            <a:endParaRPr lang="en-US"/>
          </a:p>
        </p:txBody>
      </p:sp>
      <p:sp>
        <p:nvSpPr>
          <p:cNvPr id="5123" name="Rectangle 3">
            <a:extLst>
              <a:ext uri="{FF2B5EF4-FFF2-40B4-BE49-F238E27FC236}">
                <a16:creationId xmlns:a16="http://schemas.microsoft.com/office/drawing/2014/main" id="{4A63421B-4FD0-5641-820F-EE9480B44612}"/>
              </a:ext>
            </a:extLst>
          </p:cNvPr>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atin typeface="Arial" charset="0"/>
                <a:ea typeface="ＭＳ Ｐゴシック" charset="-128"/>
                <a:cs typeface="ＭＳ Ｐゴシック" charset="-128"/>
              </a:defRPr>
            </a:lvl1pPr>
          </a:lstStyle>
          <a:p>
            <a:pPr>
              <a:defRPr/>
            </a:pPr>
            <a:endParaRPr lang="en-US"/>
          </a:p>
        </p:txBody>
      </p:sp>
      <p:sp>
        <p:nvSpPr>
          <p:cNvPr id="15364" name="Rectangle 4">
            <a:extLst>
              <a:ext uri="{FF2B5EF4-FFF2-40B4-BE49-F238E27FC236}">
                <a16:creationId xmlns:a16="http://schemas.microsoft.com/office/drawing/2014/main" id="{D32BBDF2-A467-704D-96EF-0719A8322782}"/>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5" name="Rectangle 5">
            <a:extLst>
              <a:ext uri="{FF2B5EF4-FFF2-40B4-BE49-F238E27FC236}">
                <a16:creationId xmlns:a16="http://schemas.microsoft.com/office/drawing/2014/main" id="{62290462-1114-4641-B9C0-D5CFA1E83AB5}"/>
              </a:ext>
            </a:extLst>
          </p:cNvPr>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126" name="Rectangle 6">
            <a:extLst>
              <a:ext uri="{FF2B5EF4-FFF2-40B4-BE49-F238E27FC236}">
                <a16:creationId xmlns:a16="http://schemas.microsoft.com/office/drawing/2014/main" id="{3D37267E-FFBD-C945-814C-5BACA35635D8}"/>
              </a:ext>
            </a:extLst>
          </p:cNvPr>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atin typeface="Arial" charset="0"/>
                <a:ea typeface="ＭＳ Ｐゴシック" charset="-128"/>
                <a:cs typeface="ＭＳ Ｐゴシック" charset="-128"/>
              </a:defRPr>
            </a:lvl1pPr>
          </a:lstStyle>
          <a:p>
            <a:pPr>
              <a:defRPr/>
            </a:pPr>
            <a:endParaRPr lang="en-US"/>
          </a:p>
        </p:txBody>
      </p:sp>
      <p:sp>
        <p:nvSpPr>
          <p:cNvPr id="5127" name="Rectangle 7">
            <a:extLst>
              <a:ext uri="{FF2B5EF4-FFF2-40B4-BE49-F238E27FC236}">
                <a16:creationId xmlns:a16="http://schemas.microsoft.com/office/drawing/2014/main" id="{094F01EF-F56C-D24B-AC59-AB9A65150804}"/>
              </a:ext>
            </a:extLst>
          </p:cNvPr>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C95B3DCB-BD9E-D54E-BECC-768EC8DFA107}"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8" Type="http://schemas.openxmlformats.org/officeDocument/2006/relationships/hyperlink" Target="https://en.wikipedia.org/wiki/GDDR6_SDRAM#cite_note-tr_hbm3-6" TargetMode="External"/><Relationship Id="rId3" Type="http://schemas.openxmlformats.org/officeDocument/2006/relationships/hyperlink" Target="https://en.wikipedia.org/wiki/Gbit/s" TargetMode="External"/><Relationship Id="rId7" Type="http://schemas.openxmlformats.org/officeDocument/2006/relationships/hyperlink" Target="https://en.wikipedia.org/wiki/GDDR6_SDRAM#cite_note-ars_hbm3-5" TargetMode="External"/><Relationship Id="rId2" Type="http://schemas.openxmlformats.org/officeDocument/2006/relationships/slide" Target="../slides/slide43.xml"/><Relationship Id="rId1" Type="http://schemas.openxmlformats.org/officeDocument/2006/relationships/notesMaster" Target="../notesMasters/notesMaster1.xml"/><Relationship Id="rId6" Type="http://schemas.openxmlformats.org/officeDocument/2006/relationships/hyperlink" Target="https://en.wikipedia.org/wiki/GDDR5X" TargetMode="External"/><Relationship Id="rId5" Type="http://schemas.openxmlformats.org/officeDocument/2006/relationships/hyperlink" Target="https://en.wikipedia.org/wiki/GDDR6_SDRAM#cite_note-TR_hynix-4" TargetMode="External"/><Relationship Id="rId4" Type="http://schemas.openxmlformats.org/officeDocument/2006/relationships/hyperlink" Target="https://en.wikipedia.org/wiki/GDDR6_SDRAM#cite_note-anand_hynix-3" TargetMode="Externa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coursera.org/lecture/comparch/cache-pipelining-Nfcjx"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a:extLst>
              <a:ext uri="{FF2B5EF4-FFF2-40B4-BE49-F238E27FC236}">
                <a16:creationId xmlns:a16="http://schemas.microsoft.com/office/drawing/2014/main" id="{E234A70A-2A0B-894F-9538-9DAB46E4F829}"/>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16386" name="Rectangle 3">
            <a:extLst>
              <a:ext uri="{FF2B5EF4-FFF2-40B4-BE49-F238E27FC236}">
                <a16:creationId xmlns:a16="http://schemas.microsoft.com/office/drawing/2014/main" id="{97F1AD60-3B1B-1740-A2FD-5E69A1EB06BE}"/>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423B5CEE-450F-0046-8598-2F23DEDF96D0}" type="datetime3">
              <a:rPr lang="en-US" altLang="en-US" smtClean="0"/>
              <a:pPr>
                <a:spcBef>
                  <a:spcPct val="0"/>
                </a:spcBef>
              </a:pPr>
              <a:t>22 July 2022</a:t>
            </a:fld>
            <a:endParaRPr lang="en-US" altLang="en-US"/>
          </a:p>
        </p:txBody>
      </p:sp>
      <p:sp>
        <p:nvSpPr>
          <p:cNvPr id="16387" name="Rectangle 6">
            <a:extLst>
              <a:ext uri="{FF2B5EF4-FFF2-40B4-BE49-F238E27FC236}">
                <a16:creationId xmlns:a16="http://schemas.microsoft.com/office/drawing/2014/main" id="{D3921A6F-BB57-5140-9D19-B86B881EA364}"/>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16388" name="Rectangle 7">
            <a:extLst>
              <a:ext uri="{FF2B5EF4-FFF2-40B4-BE49-F238E27FC236}">
                <a16:creationId xmlns:a16="http://schemas.microsoft.com/office/drawing/2014/main" id="{B40D9AA7-9A3A-F447-8C2C-9EF4CCADF10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D024A194-438D-5840-AD35-49F8A68A4192}" type="slidenum">
              <a:rPr lang="en-US" altLang="en-US" smtClean="0"/>
              <a:pPr>
                <a:spcBef>
                  <a:spcPct val="0"/>
                </a:spcBef>
              </a:pPr>
              <a:t>1</a:t>
            </a:fld>
            <a:endParaRPr lang="en-US" altLang="en-US"/>
          </a:p>
        </p:txBody>
      </p:sp>
      <p:sp>
        <p:nvSpPr>
          <p:cNvPr id="16389" name="Rectangle 2">
            <a:extLst>
              <a:ext uri="{FF2B5EF4-FFF2-40B4-BE49-F238E27FC236}">
                <a16:creationId xmlns:a16="http://schemas.microsoft.com/office/drawing/2014/main" id="{7BFDAAC9-F854-F44B-83AF-2B5A45F86876}"/>
              </a:ext>
            </a:extLst>
          </p:cNvPr>
          <p:cNvSpPr>
            <a:spLocks noGrp="1" noRot="1" noChangeAspect="1" noChangeArrowheads="1" noTextEdit="1"/>
          </p:cNvSpPr>
          <p:nvPr>
            <p:ph type="sldImg"/>
          </p:nvPr>
        </p:nvSpPr>
        <p:spPr>
          <a:ln/>
        </p:spPr>
      </p:sp>
      <p:sp>
        <p:nvSpPr>
          <p:cNvPr id="16390" name="Rectangle 3">
            <a:extLst>
              <a:ext uri="{FF2B5EF4-FFF2-40B4-BE49-F238E27FC236}">
                <a16:creationId xmlns:a16="http://schemas.microsoft.com/office/drawing/2014/main" id="{66C96D32-2343-D54B-A0A3-D187AB790AD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a:extLst>
              <a:ext uri="{FF2B5EF4-FFF2-40B4-BE49-F238E27FC236}">
                <a16:creationId xmlns:a16="http://schemas.microsoft.com/office/drawing/2014/main" id="{4FC2E33E-C8E2-ED49-84C8-A1AEF0E1A239}"/>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36866" name="Rectangle 3">
            <a:extLst>
              <a:ext uri="{FF2B5EF4-FFF2-40B4-BE49-F238E27FC236}">
                <a16:creationId xmlns:a16="http://schemas.microsoft.com/office/drawing/2014/main" id="{DFCBEDEE-4752-884C-AF37-05DCEA369B44}"/>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2D34C910-1645-9841-912D-43CDD824830A}" type="datetime3">
              <a:rPr lang="en-US" altLang="en-US" smtClean="0"/>
              <a:pPr>
                <a:spcBef>
                  <a:spcPct val="0"/>
                </a:spcBef>
              </a:pPr>
              <a:t>22 July 2022</a:t>
            </a:fld>
            <a:endParaRPr lang="en-US" altLang="en-US"/>
          </a:p>
        </p:txBody>
      </p:sp>
      <p:sp>
        <p:nvSpPr>
          <p:cNvPr id="36867" name="Rectangle 6">
            <a:extLst>
              <a:ext uri="{FF2B5EF4-FFF2-40B4-BE49-F238E27FC236}">
                <a16:creationId xmlns:a16="http://schemas.microsoft.com/office/drawing/2014/main" id="{5B3750D2-63D8-B34C-9828-CAAC27B07A11}"/>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36868" name="Rectangle 7">
            <a:extLst>
              <a:ext uri="{FF2B5EF4-FFF2-40B4-BE49-F238E27FC236}">
                <a16:creationId xmlns:a16="http://schemas.microsoft.com/office/drawing/2014/main" id="{BDEA5734-F456-6346-B7B8-2DA4B997C83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93BE8475-6170-D546-A6FA-B207511EDEB2}" type="slidenum">
              <a:rPr lang="en-US" altLang="en-US"/>
              <a:pPr>
                <a:spcBef>
                  <a:spcPct val="0"/>
                </a:spcBef>
              </a:pPr>
              <a:t>11</a:t>
            </a:fld>
            <a:endParaRPr lang="en-US" altLang="en-US"/>
          </a:p>
        </p:txBody>
      </p:sp>
      <p:sp>
        <p:nvSpPr>
          <p:cNvPr id="36869" name="Rectangle 2">
            <a:extLst>
              <a:ext uri="{FF2B5EF4-FFF2-40B4-BE49-F238E27FC236}">
                <a16:creationId xmlns:a16="http://schemas.microsoft.com/office/drawing/2014/main" id="{7990DAF5-AEC3-714C-BB36-EC1E8CE7FBA5}"/>
              </a:ext>
            </a:extLst>
          </p:cNvPr>
          <p:cNvSpPr>
            <a:spLocks noGrp="1" noRot="1" noChangeAspect="1" noChangeArrowheads="1" noTextEdit="1"/>
          </p:cNvSpPr>
          <p:nvPr>
            <p:ph type="sldImg"/>
          </p:nvPr>
        </p:nvSpPr>
        <p:spPr>
          <a:ln/>
        </p:spPr>
      </p:sp>
      <p:sp>
        <p:nvSpPr>
          <p:cNvPr id="36870" name="Rectangle 3">
            <a:extLst>
              <a:ext uri="{FF2B5EF4-FFF2-40B4-BE49-F238E27FC236}">
                <a16:creationId xmlns:a16="http://schemas.microsoft.com/office/drawing/2014/main" id="{842540A6-854A-6048-9CCA-16AE45591C0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Reduces conflict misses and maintains hit speed of direct-mapped cache.</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Added to each block of a $ are block predictor bits. The bits select which of the blocks to try on the NEXT $ access.</a:t>
            </a:r>
          </a:p>
          <a:p>
            <a:r>
              <a:rPr lang="en-AU" altLang="en-US">
                <a:latin typeface="Arial" panose="020B0604020202020204" pitchFamily="34" charset="0"/>
                <a:ea typeface="ＭＳ Ｐゴシック" panose="020B0600070205080204" pitchFamily="34" charset="-128"/>
              </a:rPr>
              <a:t>If the predictor is correct, the cache access latency is the fast hit time.  </a:t>
            </a:r>
          </a:p>
          <a:p>
            <a:r>
              <a:rPr lang="en-AU" altLang="en-US">
                <a:latin typeface="Arial" panose="020B0604020202020204" pitchFamily="34" charset="0"/>
                <a:ea typeface="ＭＳ Ｐゴシック" panose="020B0600070205080204" pitchFamily="34" charset="-128"/>
              </a:rPr>
              <a:t>If not, it tries the other block, changes the way predictor and has a latency of one extra clock cycle.</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ARM Cortex-A8: A</a:t>
            </a:r>
            <a:r>
              <a:rPr lang="en-US" altLang="en-US">
                <a:latin typeface="Arial" panose="020B0604020202020204" pitchFamily="34" charset="0"/>
                <a:ea typeface="ＭＳ Ｐゴシック" panose="020B0600070205080204" pitchFamily="34" charset="-128"/>
              </a:rPr>
              <a:t> dual-issue superscalar design, achieving roughly twice the instructions executed per clock cycle.</a:t>
            </a:r>
          </a:p>
          <a:p>
            <a:r>
              <a:rPr lang="en-US" altLang="en-US">
                <a:latin typeface="Arial" panose="020B0604020202020204" pitchFamily="34" charset="0"/>
                <a:ea typeface="ＭＳ Ｐゴシック" panose="020B0600070205080204" pitchFamily="34" charset="-128"/>
              </a:rPr>
              <a:t>Apple iPhone 3GS, Apple iPod touch (3rd and 4th Generation), Apple iPad (A4), Apple iPhone 4 (A4), Apple TV (Second Generation) (A4), </a:t>
            </a:r>
          </a:p>
          <a:p>
            <a:r>
              <a:rPr lang="en-US" altLang="en-US">
                <a:latin typeface="Arial" panose="020B0604020202020204" pitchFamily="34" charset="0"/>
                <a:ea typeface="ＭＳ Ｐゴシック" panose="020B0600070205080204" pitchFamily="34" charset="-128"/>
              </a:rPr>
              <a:t>Motorola Droid, Motorola Droid X, Motorola Droid 2, Motorola Droid R2D2 Edition	</a:t>
            </a:r>
          </a:p>
          <a:p>
            <a:r>
              <a:rPr lang="en-US" altLang="en-US">
                <a:latin typeface="Arial" panose="020B0604020202020204" pitchFamily="34" charset="0"/>
                <a:ea typeface="ＭＳ Ｐゴシック" panose="020B0600070205080204" pitchFamily="34" charset="-128"/>
              </a:rPr>
              <a:t>Many of the early Google Nexus and Samsung Galaxy line</a:t>
            </a:r>
          </a:p>
          <a:p>
            <a:endParaRPr lang="en-US" altLang="en-US">
              <a:latin typeface="Arial" panose="020B0604020202020204" pitchFamily="34" charset="0"/>
              <a:ea typeface="ＭＳ Ｐゴシック" panose="020B0600070205080204" pitchFamily="34" charset="-128"/>
            </a:endParaRPr>
          </a:p>
          <a:p>
            <a:endParaRPr lang="en-US" altLang="en-US">
              <a:latin typeface="Arial" panose="020B0604020202020204" pitchFamily="34" charset="0"/>
              <a:ea typeface="ＭＳ Ｐゴシック" panose="020B0600070205080204" pitchFamily="34" charset="-128"/>
            </a:endParaRPr>
          </a:p>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Image Placeholder 1">
            <a:extLst>
              <a:ext uri="{FF2B5EF4-FFF2-40B4-BE49-F238E27FC236}">
                <a16:creationId xmlns:a16="http://schemas.microsoft.com/office/drawing/2014/main" id="{41C99A64-68BC-FD4A-A20F-D1B8A788A2D2}"/>
              </a:ext>
            </a:extLst>
          </p:cNvPr>
          <p:cNvSpPr>
            <a:spLocks noGrp="1" noRot="1" noChangeAspect="1" noChangeArrowheads="1" noTextEdit="1"/>
          </p:cNvSpPr>
          <p:nvPr>
            <p:ph type="sldImg"/>
          </p:nvPr>
        </p:nvSpPr>
        <p:spPr>
          <a:ln/>
        </p:spPr>
      </p:sp>
      <p:sp>
        <p:nvSpPr>
          <p:cNvPr id="38914" name="Notes Placeholder 2">
            <a:extLst>
              <a:ext uri="{FF2B5EF4-FFF2-40B4-BE49-F238E27FC236}">
                <a16:creationId xmlns:a16="http://schemas.microsoft.com/office/drawing/2014/main" id="{F48A87F4-6F58-1F44-8747-7101BFEA793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Pipeline $ access or widen $ with multiple banks to allow multiple accesses per clock.</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Pre-fetching generally increases power consumption, primarily due to prefetched data that is unused.</a:t>
            </a:r>
          </a:p>
        </p:txBody>
      </p:sp>
      <p:sp>
        <p:nvSpPr>
          <p:cNvPr id="38915" name="Slide Number Placeholder 3">
            <a:extLst>
              <a:ext uri="{FF2B5EF4-FFF2-40B4-BE49-F238E27FC236}">
                <a16:creationId xmlns:a16="http://schemas.microsoft.com/office/drawing/2014/main" id="{8CC3892A-5466-434A-A75C-B5E77060449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40DB9256-4B37-B249-9D49-308C61E94282}" type="slidenum">
              <a:rPr lang="en-US" altLang="en-US"/>
              <a:pPr>
                <a:spcBef>
                  <a:spcPct val="0"/>
                </a:spcBef>
              </a:pPr>
              <a:t>12</a:t>
            </a:fld>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a:extLst>
              <a:ext uri="{FF2B5EF4-FFF2-40B4-BE49-F238E27FC236}">
                <a16:creationId xmlns:a16="http://schemas.microsoft.com/office/drawing/2014/main" id="{5AE08ECE-8A4A-C44E-BC49-C49C26C0F966}"/>
              </a:ext>
            </a:extLst>
          </p:cNvPr>
          <p:cNvSpPr>
            <a:spLocks noGrp="1" noRot="1" noChangeAspect="1" noChangeArrowheads="1" noTextEdit="1"/>
          </p:cNvSpPr>
          <p:nvPr>
            <p:ph type="sldImg"/>
          </p:nvPr>
        </p:nvSpPr>
        <p:spPr>
          <a:ln/>
        </p:spPr>
      </p:sp>
      <p:sp>
        <p:nvSpPr>
          <p:cNvPr id="40962" name="Notes Placeholder 2">
            <a:extLst>
              <a:ext uri="{FF2B5EF4-FFF2-40B4-BE49-F238E27FC236}">
                <a16:creationId xmlns:a16="http://schemas.microsoft.com/office/drawing/2014/main" id="{007889C6-D19C-3341-97E8-F803F4E41A4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Why not pipeline the access? Break write into two stages: (1) Compare tags in first stage. (2) Write the data, if hit, in second stage. </a:t>
            </a:r>
          </a:p>
          <a:p>
            <a:endParaRPr lang="en-US" altLang="en-US">
              <a:latin typeface="Arial" panose="020B0604020202020204" pitchFamily="34" charset="0"/>
              <a:ea typeface="ＭＳ Ｐゴシック" panose="020B0600070205080204" pitchFamily="34" charset="-128"/>
            </a:endParaRPr>
          </a:p>
        </p:txBody>
      </p:sp>
      <p:sp>
        <p:nvSpPr>
          <p:cNvPr id="40963" name="Slide Number Placeholder 3">
            <a:extLst>
              <a:ext uri="{FF2B5EF4-FFF2-40B4-BE49-F238E27FC236}">
                <a16:creationId xmlns:a16="http://schemas.microsoft.com/office/drawing/2014/main" id="{04E23268-18C4-9549-BC63-32788CBCDD9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E6D1953-082D-0C4E-8FD1-ED2AD8E95FEC}" type="slidenum">
              <a:rPr lang="en-US" altLang="en-US" sz="1200"/>
              <a:pPr/>
              <a:t>13</a:t>
            </a:fld>
            <a:endParaRPr lang="en-US" alt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lide Image Placeholder 1">
            <a:extLst>
              <a:ext uri="{FF2B5EF4-FFF2-40B4-BE49-F238E27FC236}">
                <a16:creationId xmlns:a16="http://schemas.microsoft.com/office/drawing/2014/main" id="{5D6EE7C5-3A5E-5649-94B5-D45556DB5804}"/>
              </a:ext>
            </a:extLst>
          </p:cNvPr>
          <p:cNvSpPr>
            <a:spLocks noGrp="1" noRot="1" noChangeAspect="1" noChangeArrowheads="1" noTextEdit="1"/>
          </p:cNvSpPr>
          <p:nvPr>
            <p:ph type="sldImg"/>
          </p:nvPr>
        </p:nvSpPr>
        <p:spPr>
          <a:ln/>
        </p:spPr>
      </p:sp>
      <p:sp>
        <p:nvSpPr>
          <p:cNvPr id="43010" name="Notes Placeholder 2">
            <a:extLst>
              <a:ext uri="{FF2B5EF4-FFF2-40B4-BE49-F238E27FC236}">
                <a16:creationId xmlns:a16="http://schemas.microsoft.com/office/drawing/2014/main" id="{0124D08E-2875-9A4B-B480-1E19AAF386B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
        <p:nvSpPr>
          <p:cNvPr id="43011" name="Slide Number Placeholder 3">
            <a:extLst>
              <a:ext uri="{FF2B5EF4-FFF2-40B4-BE49-F238E27FC236}">
                <a16:creationId xmlns:a16="http://schemas.microsoft.com/office/drawing/2014/main" id="{23A54062-5A3A-4244-B75F-7FBD5C8B95E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64CFB97-D4CA-3243-B9D4-4E9C3398C522}" type="slidenum">
              <a:rPr lang="en-US" altLang="en-US" sz="1200"/>
              <a:pPr/>
              <a:t>14</a:t>
            </a:fld>
            <a:endParaRPr lang="en-US" alt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Image Placeholder 1">
            <a:extLst>
              <a:ext uri="{FF2B5EF4-FFF2-40B4-BE49-F238E27FC236}">
                <a16:creationId xmlns:a16="http://schemas.microsoft.com/office/drawing/2014/main" id="{7BA4EEA0-503A-E74A-9879-9AE7A4F507CB}"/>
              </a:ext>
            </a:extLst>
          </p:cNvPr>
          <p:cNvSpPr>
            <a:spLocks noGrp="1" noRot="1" noChangeAspect="1" noChangeArrowheads="1" noTextEdit="1"/>
          </p:cNvSpPr>
          <p:nvPr>
            <p:ph type="sldImg"/>
          </p:nvPr>
        </p:nvSpPr>
        <p:spPr>
          <a:ln/>
        </p:spPr>
      </p:sp>
      <p:sp>
        <p:nvSpPr>
          <p:cNvPr id="45058" name="Notes Placeholder 2">
            <a:extLst>
              <a:ext uri="{FF2B5EF4-FFF2-40B4-BE49-F238E27FC236}">
                <a16:creationId xmlns:a16="http://schemas.microsoft.com/office/drawing/2014/main" id="{DD85F170-84BB-9A4C-85E7-96B26F1AF91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Store the write address and data in a delayed write buffer.</a:t>
            </a:r>
          </a:p>
          <a:p>
            <a:r>
              <a:rPr lang="en-US" altLang="en-US">
                <a:latin typeface="Arial" panose="020B0604020202020204" pitchFamily="34" charset="0"/>
                <a:ea typeface="ＭＳ Ｐゴシック" panose="020B0600070205080204" pitchFamily="34" charset="-128"/>
              </a:rPr>
              <a:t>When there is another subsequent store, the write buffer is eventually written into the cache.</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What happens to write when you do a load and there’s data in the delayed write buffer? Bypass it. See “=?” which compares the load address and delayed write address. If the same, then load the delayed write data to the CPU (see MUX in bottom right).</a:t>
            </a:r>
          </a:p>
        </p:txBody>
      </p:sp>
      <p:sp>
        <p:nvSpPr>
          <p:cNvPr id="45059" name="Slide Number Placeholder 3">
            <a:extLst>
              <a:ext uri="{FF2B5EF4-FFF2-40B4-BE49-F238E27FC236}">
                <a16:creationId xmlns:a16="http://schemas.microsoft.com/office/drawing/2014/main" id="{54F9F511-33D2-8F4B-9B3B-02D7BF1A0CD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5FA8031B-EDC9-EA4E-814F-735186CF098C}" type="slidenum">
              <a:rPr lang="en-US" altLang="en-US" sz="1200"/>
              <a:pPr/>
              <a:t>15</a:t>
            </a:fld>
            <a:endParaRPr lang="en-US" alt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a:extLst>
              <a:ext uri="{FF2B5EF4-FFF2-40B4-BE49-F238E27FC236}">
                <a16:creationId xmlns:a16="http://schemas.microsoft.com/office/drawing/2014/main" id="{1462BD0F-8356-B14C-8DA4-4F27C1488059}"/>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47106" name="Rectangle 3">
            <a:extLst>
              <a:ext uri="{FF2B5EF4-FFF2-40B4-BE49-F238E27FC236}">
                <a16:creationId xmlns:a16="http://schemas.microsoft.com/office/drawing/2014/main" id="{65EE08BB-2426-7641-A64B-C681BF15FAD7}"/>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F625E3D5-A0D1-144B-A6C8-E6EEE38CCB5B}" type="datetime3">
              <a:rPr lang="en-US" altLang="en-US" smtClean="0"/>
              <a:pPr>
                <a:spcBef>
                  <a:spcPct val="0"/>
                </a:spcBef>
              </a:pPr>
              <a:t>22 July 2022</a:t>
            </a:fld>
            <a:endParaRPr lang="en-US" altLang="en-US"/>
          </a:p>
        </p:txBody>
      </p:sp>
      <p:sp>
        <p:nvSpPr>
          <p:cNvPr id="47107" name="Rectangle 6">
            <a:extLst>
              <a:ext uri="{FF2B5EF4-FFF2-40B4-BE49-F238E27FC236}">
                <a16:creationId xmlns:a16="http://schemas.microsoft.com/office/drawing/2014/main" id="{4E3AA968-0347-0B4A-A838-58105A82448A}"/>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47108" name="Rectangle 7">
            <a:extLst>
              <a:ext uri="{FF2B5EF4-FFF2-40B4-BE49-F238E27FC236}">
                <a16:creationId xmlns:a16="http://schemas.microsoft.com/office/drawing/2014/main" id="{0E6DAA9C-69D4-E045-A92C-267D0F2E3F8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EDF2CD04-B887-2B43-93CC-9C03D8FF1BD1}" type="slidenum">
              <a:rPr lang="en-US" altLang="en-US"/>
              <a:pPr>
                <a:spcBef>
                  <a:spcPct val="0"/>
                </a:spcBef>
              </a:pPr>
              <a:t>16</a:t>
            </a:fld>
            <a:endParaRPr lang="en-US" altLang="en-US"/>
          </a:p>
        </p:txBody>
      </p:sp>
      <p:sp>
        <p:nvSpPr>
          <p:cNvPr id="47109" name="Rectangle 2">
            <a:extLst>
              <a:ext uri="{FF2B5EF4-FFF2-40B4-BE49-F238E27FC236}">
                <a16:creationId xmlns:a16="http://schemas.microsoft.com/office/drawing/2014/main" id="{31554C0F-E747-374C-83DF-D7088849C378}"/>
              </a:ext>
            </a:extLst>
          </p:cNvPr>
          <p:cNvSpPr>
            <a:spLocks noGrp="1" noRot="1" noChangeAspect="1" noChangeArrowheads="1" noTextEdit="1"/>
          </p:cNvSpPr>
          <p:nvPr>
            <p:ph type="sldImg"/>
          </p:nvPr>
        </p:nvSpPr>
        <p:spPr>
          <a:ln/>
        </p:spPr>
      </p:sp>
      <p:sp>
        <p:nvSpPr>
          <p:cNvPr id="40966" name="Rectangle 3">
            <a:extLst>
              <a:ext uri="{FF2B5EF4-FFF2-40B4-BE49-F238E27FC236}">
                <a16:creationId xmlns:a16="http://schemas.microsoft.com/office/drawing/2014/main" id="{2662A497-1174-954F-B7B6-584399F343D4}"/>
              </a:ext>
            </a:extLst>
          </p:cNvPr>
          <p:cNvSpPr>
            <a:spLocks noGrp="1" noChangeArrowheads="1"/>
          </p:cNvSpPr>
          <p:nvPr>
            <p:ph type="body" idx="1"/>
          </p:nvPr>
        </p:nvSpPr>
        <p:spPr>
          <a:ln/>
        </p:spPr>
        <p:txBody>
          <a:bodyPr/>
          <a:lstStyle/>
          <a:p>
            <a:pPr>
              <a:defRPr/>
            </a:pPr>
            <a:r>
              <a:rPr lang="en-AU" altLang="en-US" dirty="0">
                <a:latin typeface="Arial" panose="020B0604020202020204" pitchFamily="34" charset="0"/>
                <a:ea typeface="ＭＳ Ｐゴシック" panose="020B0600070205080204" pitchFamily="34" charset="-128"/>
              </a:rPr>
              <a:t>L1: primarily pipelined, as access bandwidth constrains instruction throughput. L2 &amp; L3: generally multiple banks but as a power-management technique.</a:t>
            </a:r>
          </a:p>
          <a:p>
            <a:pPr>
              <a:defRPr/>
            </a:pPr>
            <a:endParaRPr lang="en-AU" altLang="en-US" dirty="0">
              <a:latin typeface="Arial" panose="020B0604020202020204" pitchFamily="34" charset="0"/>
              <a:ea typeface="ＭＳ Ｐゴシック" panose="020B0600070205080204" pitchFamily="34" charset="-128"/>
            </a:endParaRPr>
          </a:p>
          <a:p>
            <a:pPr>
              <a:defRPr/>
            </a:pPr>
            <a:r>
              <a:rPr lang="en-AU" altLang="en-US" dirty="0">
                <a:latin typeface="Arial" panose="020B0604020202020204" pitchFamily="34" charset="0"/>
                <a:ea typeface="ＭＳ Ｐゴシック" panose="020B0600070205080204" pitchFamily="34" charset="-128"/>
              </a:rPr>
              <a:t>Effective latency to L1 cache is now multiple cycles BUT results in faster clock cycles times, higher bandwidth, but slower hits.</a:t>
            </a:r>
          </a:p>
          <a:p>
            <a:pPr>
              <a:defRPr/>
            </a:pPr>
            <a:endParaRPr lang="en-AU" altLang="en-US" dirty="0">
              <a:latin typeface="Arial" panose="020B0604020202020204" pitchFamily="34" charset="0"/>
              <a:ea typeface="ＭＳ Ｐゴシック" panose="020B0600070205080204" pitchFamily="34" charset="-128"/>
            </a:endParaRPr>
          </a:p>
          <a:p>
            <a:pPr>
              <a:defRPr/>
            </a:pPr>
            <a:r>
              <a:rPr lang="en-AU" altLang="en-US" dirty="0">
                <a:latin typeface="Arial" panose="020B0604020202020204" pitchFamily="34" charset="0"/>
                <a:ea typeface="ＭＳ Ｐゴシック" panose="020B0600070205080204" pitchFamily="34" charset="-128"/>
              </a:rPr>
              <a:t>Example: Data from a store hit is written into the data portion of the cache during tag access of subsequent store.</a:t>
            </a:r>
          </a:p>
          <a:p>
            <a:pPr>
              <a:defRPr/>
            </a:pPr>
            <a:endParaRPr lang="en-AU" altLang="en-US" dirty="0">
              <a:latin typeface="Arial" panose="020B0604020202020204" pitchFamily="34" charset="0"/>
              <a:ea typeface="ＭＳ Ｐゴシック" panose="020B0600070205080204" pitchFamily="34" charset="-128"/>
            </a:endParaRPr>
          </a:p>
          <a:p>
            <a:pPr>
              <a:defRPr/>
            </a:pPr>
            <a:r>
              <a:rPr lang="en-AU" altLang="en-US" dirty="0">
                <a:latin typeface="Arial" panose="020B0604020202020204" pitchFamily="34" charset="0"/>
                <a:ea typeface="ＭＳ Ｐゴシック" panose="020B0600070205080204" pitchFamily="34" charset="-128"/>
              </a:rPr>
              <a:t>Banking works best when accesses naturally spread across the banks, i.e., sequential interleaving. Maximum throughput.</a:t>
            </a:r>
          </a:p>
          <a:p>
            <a:pPr>
              <a:defRPr/>
            </a:pPr>
            <a:r>
              <a:rPr lang="en-AU" altLang="en-US" dirty="0">
                <a:latin typeface="Arial" panose="020B0604020202020204" pitchFamily="34" charset="0"/>
                <a:ea typeface="ＭＳ Ｐゴシック" panose="020B0600070205080204" pitchFamily="34" charset="-128"/>
              </a:rPr>
              <a:t>Example: If four banks, bank 0 has all blocks whose address mod 4 is 0; bank 1 has all blocks whose address mod 4 is 1; and so on.</a:t>
            </a:r>
          </a:p>
          <a:p>
            <a:pPr>
              <a:defRPr/>
            </a:pPr>
            <a:endParaRPr lang="en-AU" altLang="en-US" dirty="0">
              <a:latin typeface="Arial" panose="020B0604020202020204" pitchFamily="34" charset="0"/>
              <a:ea typeface="ＭＳ Ｐゴシック" panose="020B0600070205080204" pitchFamily="34" charset="-128"/>
            </a:endParaRPr>
          </a:p>
          <a:p>
            <a:pPr>
              <a:defRPr/>
            </a:pPr>
            <a:r>
              <a:rPr lang="en-AU" altLang="en-US" dirty="0">
                <a:latin typeface="Arial" panose="020B0604020202020204" pitchFamily="34" charset="0"/>
                <a:ea typeface="ＭＳ Ｐゴシック" panose="020B0600070205080204" pitchFamily="34" charset="-128"/>
              </a:rPr>
              <a:t>Multiple banks are also useful in L2 and L3 $ but for different reasons.</a:t>
            </a:r>
          </a:p>
          <a:p>
            <a:pPr marL="171450" indent="-171450">
              <a:buFont typeface="Arial" panose="020B0604020202020204" pitchFamily="34" charset="0"/>
              <a:buChar char="•"/>
              <a:defRPr/>
            </a:pPr>
            <a:r>
              <a:rPr lang="en-AU" altLang="en-US" dirty="0">
                <a:latin typeface="Arial" panose="020B0604020202020204" pitchFamily="34" charset="0"/>
                <a:ea typeface="ＭＳ Ｐゴシック" panose="020B0600070205080204" pitchFamily="34" charset="-128"/>
              </a:rPr>
              <a:t>Can handle multiple L1 $ misses if the banks do NOT conflict, which is key in supporting non-blocking $</a:t>
            </a:r>
          </a:p>
          <a:p>
            <a:pPr marL="171450" indent="-171450">
              <a:buFont typeface="Arial" panose="020B0604020202020204" pitchFamily="34" charset="0"/>
              <a:buChar char="•"/>
              <a:defRPr/>
            </a:pPr>
            <a:r>
              <a:rPr lang="en-AU" altLang="en-US" dirty="0">
                <a:latin typeface="Arial" panose="020B0604020202020204" pitchFamily="34" charset="0"/>
                <a:ea typeface="ＭＳ Ｐゴシック" panose="020B0600070205080204" pitchFamily="34" charset="-128"/>
              </a:rPr>
              <a:t>L2 in Intel Core i7 has 8 banks.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LD R2, A</a:t>
            </a:r>
          </a:p>
          <a:p>
            <a:r>
              <a:rPr lang="en-US" dirty="0"/>
              <a:t>ADD R5, R3, R1</a:t>
            </a:r>
          </a:p>
          <a:p>
            <a:r>
              <a:rPr lang="en-US" dirty="0"/>
              <a:t>LD R4, Z</a:t>
            </a:r>
          </a:p>
          <a:p>
            <a:r>
              <a:rPr lang="en-US" dirty="0"/>
              <a:t>MUL R6, R4, R2</a:t>
            </a:r>
          </a:p>
          <a:p>
            <a:r>
              <a:rPr lang="en-US" dirty="0"/>
              <a:t>LD R7, X</a:t>
            </a:r>
          </a:p>
          <a:p>
            <a:r>
              <a:rPr lang="en-US" dirty="0"/>
              <a:t>OR R3, R3, R1</a:t>
            </a:r>
          </a:p>
          <a:p>
            <a:r>
              <a:rPr lang="en-US"/>
              <a:t>AND R9, R8, R5</a:t>
            </a:r>
            <a:endParaRPr lang="en-US" dirty="0"/>
          </a:p>
        </p:txBody>
      </p:sp>
      <p:sp>
        <p:nvSpPr>
          <p:cNvPr id="4" name="Slide Number Placeholder 3"/>
          <p:cNvSpPr>
            <a:spLocks noGrp="1"/>
          </p:cNvSpPr>
          <p:nvPr>
            <p:ph type="sldNum" sz="quarter" idx="5"/>
          </p:nvPr>
        </p:nvSpPr>
        <p:spPr/>
        <p:txBody>
          <a:bodyPr/>
          <a:lstStyle/>
          <a:p>
            <a:pPr>
              <a:defRPr/>
            </a:pPr>
            <a:fld id="{540DE06D-251B-2149-9CBC-FEE2694613E2}" type="slidenum">
              <a:rPr lang="en-US" altLang="en-US" smtClean="0"/>
              <a:pPr>
                <a:defRPr/>
              </a:pPr>
              <a:t>17</a:t>
            </a:fld>
            <a:endParaRPr lang="en-US" altLang="en-US"/>
          </a:p>
        </p:txBody>
      </p:sp>
    </p:spTree>
    <p:extLst>
      <p:ext uri="{BB962C8B-B14F-4D97-AF65-F5344CB8AC3E}">
        <p14:creationId xmlns:p14="http://schemas.microsoft.com/office/powerpoint/2010/main" val="19419645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FE160474-2549-7941-852F-62E47364EAC1}"/>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50178" name="Rectangle 3">
            <a:extLst>
              <a:ext uri="{FF2B5EF4-FFF2-40B4-BE49-F238E27FC236}">
                <a16:creationId xmlns:a16="http://schemas.microsoft.com/office/drawing/2014/main" id="{8F25C4B6-EFB8-E849-A91F-C3056413BAE7}"/>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F12CBEE1-4FAC-8F4F-BA5C-2EBB37C0B211}" type="datetime3">
              <a:rPr lang="en-US" altLang="en-US" smtClean="0"/>
              <a:pPr>
                <a:spcBef>
                  <a:spcPct val="0"/>
                </a:spcBef>
              </a:pPr>
              <a:t>22 July 2022</a:t>
            </a:fld>
            <a:endParaRPr lang="en-US" altLang="en-US"/>
          </a:p>
        </p:txBody>
      </p:sp>
      <p:sp>
        <p:nvSpPr>
          <p:cNvPr id="50179" name="Rectangle 6">
            <a:extLst>
              <a:ext uri="{FF2B5EF4-FFF2-40B4-BE49-F238E27FC236}">
                <a16:creationId xmlns:a16="http://schemas.microsoft.com/office/drawing/2014/main" id="{E846F4F7-1CBD-154E-9ADE-08A9BE4E11DE}"/>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50180" name="Rectangle 7">
            <a:extLst>
              <a:ext uri="{FF2B5EF4-FFF2-40B4-BE49-F238E27FC236}">
                <a16:creationId xmlns:a16="http://schemas.microsoft.com/office/drawing/2014/main" id="{3A6D4B33-0D30-D743-8D3D-639672B6B6C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4732F352-72E0-7347-81AB-D2EE65F76BF8}" type="slidenum">
              <a:rPr lang="en-US" altLang="en-US"/>
              <a:pPr>
                <a:spcBef>
                  <a:spcPct val="0"/>
                </a:spcBef>
              </a:pPr>
              <a:t>18</a:t>
            </a:fld>
            <a:endParaRPr lang="en-US" altLang="en-US"/>
          </a:p>
        </p:txBody>
      </p:sp>
      <p:sp>
        <p:nvSpPr>
          <p:cNvPr id="50181" name="Rectangle 2">
            <a:extLst>
              <a:ext uri="{FF2B5EF4-FFF2-40B4-BE49-F238E27FC236}">
                <a16:creationId xmlns:a16="http://schemas.microsoft.com/office/drawing/2014/main" id="{3BDF614E-70B6-C342-B614-9F226A605F10}"/>
              </a:ext>
            </a:extLst>
          </p:cNvPr>
          <p:cNvSpPr>
            <a:spLocks noGrp="1" noRot="1" noChangeAspect="1" noChangeArrowheads="1" noTextEdit="1"/>
          </p:cNvSpPr>
          <p:nvPr>
            <p:ph type="sldImg"/>
          </p:nvPr>
        </p:nvSpPr>
        <p:spPr>
          <a:ln/>
        </p:spPr>
      </p:sp>
      <p:sp>
        <p:nvSpPr>
          <p:cNvPr id="50182" name="Rectangle 3">
            <a:extLst>
              <a:ext uri="{FF2B5EF4-FFF2-40B4-BE49-F238E27FC236}">
                <a16:creationId xmlns:a16="http://schemas.microsoft.com/office/drawing/2014/main" id="{E8462461-C108-5C42-B3EE-CE9146628D9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Reduces the cache miss penalty</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Should update this slide with Figure 2.5 from textbook</a:t>
            </a:r>
          </a:p>
          <a:p>
            <a:endParaRPr lang="en-AU"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Farkas and Jouppi [1994] did a study assuming 8 KB caches with a 14-cycle miss penalty; they observed a reduction in the effective miss penalty of 20% for the SPECINT92 benchmarks and 30% for the SPECFP92 benchmarks when allowing one hit under miss</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Li, Chen, Brockman, and Jouppi [2011] recently updated this study to use a multilevel cache.</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The larger caches and the addition of an L3 cache since the earlier study have reduced the benefits with the SPECINT2006 benchmarks showing an average reduction in cache latency of about 9% and the SPECFP2006 benchmarks about 12.5%.</a:t>
            </a:r>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Image Placeholder 1">
            <a:extLst>
              <a:ext uri="{FF2B5EF4-FFF2-40B4-BE49-F238E27FC236}">
                <a16:creationId xmlns:a16="http://schemas.microsoft.com/office/drawing/2014/main" id="{FDA65939-7C60-114F-BF3F-726F40F2ACA1}"/>
              </a:ext>
            </a:extLst>
          </p:cNvPr>
          <p:cNvSpPr>
            <a:spLocks noGrp="1" noRot="1" noChangeAspect="1" noChangeArrowheads="1" noTextEdit="1"/>
          </p:cNvSpPr>
          <p:nvPr>
            <p:ph type="sldImg"/>
          </p:nvPr>
        </p:nvSpPr>
        <p:spPr>
          <a:ln/>
        </p:spPr>
      </p:sp>
      <p:sp>
        <p:nvSpPr>
          <p:cNvPr id="53250" name="Notes Placeholder 2">
            <a:extLst>
              <a:ext uri="{FF2B5EF4-FFF2-40B4-BE49-F238E27FC236}">
                <a16:creationId xmlns:a16="http://schemas.microsoft.com/office/drawing/2014/main" id="{6686E1A7-A082-404A-A02E-9A26DF546E8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We keep focusing on performance, but at what cost?</a:t>
            </a:r>
          </a:p>
          <a:p>
            <a:r>
              <a:rPr lang="en-US" altLang="en-US">
                <a:latin typeface="Arial" panose="020B0604020202020204" pitchFamily="34" charset="0"/>
                <a:ea typeface="ＭＳ Ｐゴシック" panose="020B0600070205080204" pitchFamily="34" charset="-128"/>
              </a:rPr>
              <a:t>– requires out‐of‐order execution </a:t>
            </a:r>
          </a:p>
          <a:p>
            <a:r>
              <a:rPr lang="en-US" altLang="en-US">
                <a:latin typeface="Arial" panose="020B0604020202020204" pitchFamily="34" charset="0"/>
                <a:ea typeface="ＭＳ Ｐゴシック" panose="020B0600070205080204" pitchFamily="34" charset="-128"/>
              </a:rPr>
              <a:t>– significantly increases the complexity of the cache controller as there can be multiple outstanding memory accesses </a:t>
            </a:r>
          </a:p>
          <a:p>
            <a:r>
              <a:rPr lang="en-US" altLang="en-US">
                <a:latin typeface="Arial" panose="020B0604020202020204" pitchFamily="34" charset="0"/>
                <a:ea typeface="ＭＳ Ｐゴシック" panose="020B0600070205080204" pitchFamily="34" charset="-128"/>
              </a:rPr>
              <a:t>– requires pipelined or banked memory system (otherwise cannot support) </a:t>
            </a:r>
          </a:p>
          <a:p>
            <a:endParaRPr lang="en-US" altLang="en-US">
              <a:latin typeface="Arial" panose="020B0604020202020204" pitchFamily="34" charset="0"/>
              <a:ea typeface="ＭＳ Ｐゴシック" panose="020B0600070205080204" pitchFamily="34" charset="-128"/>
            </a:endParaRPr>
          </a:p>
        </p:txBody>
      </p:sp>
      <p:sp>
        <p:nvSpPr>
          <p:cNvPr id="53251" name="Slide Number Placeholder 3">
            <a:extLst>
              <a:ext uri="{FF2B5EF4-FFF2-40B4-BE49-F238E27FC236}">
                <a16:creationId xmlns:a16="http://schemas.microsoft.com/office/drawing/2014/main" id="{1E6B7AE8-BB71-8F4C-9641-26F5704026B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C48D6089-193C-6340-A8C9-8EA7EDCBF6E1}" type="slidenum">
              <a:rPr lang="en-US" altLang="en-US"/>
              <a:pPr>
                <a:spcBef>
                  <a:spcPct val="0"/>
                </a:spcBef>
              </a:pPr>
              <a:t>20</a:t>
            </a:fld>
            <a:endParaRPr lang="en-US"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lide Image Placeholder 1">
            <a:extLst>
              <a:ext uri="{FF2B5EF4-FFF2-40B4-BE49-F238E27FC236}">
                <a16:creationId xmlns:a16="http://schemas.microsoft.com/office/drawing/2014/main" id="{38C0D2D9-C08C-7747-AC1F-873B1DB88AD4}"/>
              </a:ext>
            </a:extLst>
          </p:cNvPr>
          <p:cNvSpPr>
            <a:spLocks noGrp="1" noRot="1" noChangeAspect="1" noChangeArrowheads="1" noTextEdit="1"/>
          </p:cNvSpPr>
          <p:nvPr>
            <p:ph type="sldImg"/>
          </p:nvPr>
        </p:nvSpPr>
        <p:spPr>
          <a:ln/>
        </p:spPr>
      </p:sp>
      <p:sp>
        <p:nvSpPr>
          <p:cNvPr id="55298" name="Notes Placeholder 2">
            <a:extLst>
              <a:ext uri="{FF2B5EF4-FFF2-40B4-BE49-F238E27FC236}">
                <a16:creationId xmlns:a16="http://schemas.microsoft.com/office/drawing/2014/main" id="{08ED80B6-004B-7641-BAE5-45FA5ABCACF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(16*10</a:t>
            </a:r>
            <a:r>
              <a:rPr lang="en-US" altLang="en-US" baseline="30000">
                <a:latin typeface="Arial" panose="020B0604020202020204" pitchFamily="34" charset="0"/>
                <a:ea typeface="ＭＳ Ｐゴシック" panose="020B0600070205080204" pitchFamily="34" charset="-128"/>
              </a:rPr>
              <a:t>9</a:t>
            </a:r>
            <a:r>
              <a:rPr lang="en-US" altLang="en-US">
                <a:latin typeface="Arial" panose="020B0604020202020204" pitchFamily="34" charset="0"/>
                <a:ea typeface="ＭＳ Ｐゴシック" panose="020B0600070205080204" pitchFamily="34" charset="-128"/>
              </a:rPr>
              <a:t>)</a:t>
            </a:r>
            <a:r>
              <a:rPr lang="en-US" altLang="en-US" baseline="30000">
                <a:latin typeface="Arial" panose="020B0604020202020204" pitchFamily="34" charset="0"/>
                <a:ea typeface="ＭＳ Ｐゴシック" panose="020B0600070205080204" pitchFamily="34" charset="-128"/>
              </a:rPr>
              <a:t> </a:t>
            </a:r>
            <a:r>
              <a:rPr lang="en-US" altLang="en-US">
                <a:latin typeface="Arial" panose="020B0604020202020204" pitchFamily="34" charset="0"/>
                <a:ea typeface="ＭＳ Ｐゴシック" panose="020B0600070205080204" pitchFamily="34" charset="-128"/>
              </a:rPr>
              <a:t>/ 64 = 250M memory references / second</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Because each reference takes 36 ns, then 250M memory references / second * 36*10</a:t>
            </a:r>
            <a:r>
              <a:rPr lang="en-US" altLang="en-US" baseline="30000">
                <a:latin typeface="Arial" panose="020B0604020202020204" pitchFamily="34" charset="0"/>
                <a:ea typeface="ＭＳ Ｐゴシック" panose="020B0600070205080204" pitchFamily="34" charset="-128"/>
              </a:rPr>
              <a:t>‐9</a:t>
            </a:r>
            <a:r>
              <a:rPr lang="en-US" altLang="en-US">
                <a:latin typeface="Arial" panose="020B0604020202020204" pitchFamily="34" charset="0"/>
                <a:ea typeface="ＭＳ Ｐゴシック" panose="020B0600070205080204" pitchFamily="34" charset="-128"/>
              </a:rPr>
              <a:t> second = 9 references.</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If probability of collision greater than 0, then we need more outstanding references because we cannot start work on colliding references; the memory system needs more independent references, not fewer. So, in this case, 50% not issued, so we need to support twice as many outstanding references = 18.</a:t>
            </a:r>
          </a:p>
          <a:p>
            <a:endParaRPr lang="en-US" altLang="en-US">
              <a:latin typeface="Arial" panose="020B0604020202020204" pitchFamily="34" charset="0"/>
              <a:ea typeface="ＭＳ Ｐゴシック" panose="020B0600070205080204" pitchFamily="34" charset="-128"/>
            </a:endParaRPr>
          </a:p>
        </p:txBody>
      </p:sp>
      <p:sp>
        <p:nvSpPr>
          <p:cNvPr id="55299" name="Slide Number Placeholder 3">
            <a:extLst>
              <a:ext uri="{FF2B5EF4-FFF2-40B4-BE49-F238E27FC236}">
                <a16:creationId xmlns:a16="http://schemas.microsoft.com/office/drawing/2014/main" id="{777B473A-4850-C04C-B987-50B1296495A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6BA33207-83A9-0146-B9B3-E401E559B5BB}" type="slidenum">
              <a:rPr lang="en-US" altLang="en-US" sz="1200"/>
              <a:pPr/>
              <a:t>21</a:t>
            </a:fld>
            <a:endParaRPr lang="en-US" altLang="en-US" sz="1200"/>
          </a:p>
        </p:txBody>
      </p:sp>
    </p:spTree>
    <p:extLst>
      <p:ext uri="{BB962C8B-B14F-4D97-AF65-F5344CB8AC3E}">
        <p14:creationId xmlns:p14="http://schemas.microsoft.com/office/powerpoint/2010/main" val="1195167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48037C8D-AF47-454B-BE60-F39C793BEF48}"/>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21506" name="Rectangle 3">
            <a:extLst>
              <a:ext uri="{FF2B5EF4-FFF2-40B4-BE49-F238E27FC236}">
                <a16:creationId xmlns:a16="http://schemas.microsoft.com/office/drawing/2014/main" id="{4BE12A1A-2FEF-5847-89B4-5B40DA5BFFCE}"/>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8D81617B-DD63-8343-BA19-EB875EDDDDE2}" type="datetime3">
              <a:rPr lang="en-US" altLang="en-US" smtClean="0"/>
              <a:pPr>
                <a:spcBef>
                  <a:spcPct val="0"/>
                </a:spcBef>
              </a:pPr>
              <a:t>22 July 2022</a:t>
            </a:fld>
            <a:endParaRPr lang="en-US" altLang="en-US"/>
          </a:p>
        </p:txBody>
      </p:sp>
      <p:sp>
        <p:nvSpPr>
          <p:cNvPr id="21507" name="Rectangle 6">
            <a:extLst>
              <a:ext uri="{FF2B5EF4-FFF2-40B4-BE49-F238E27FC236}">
                <a16:creationId xmlns:a16="http://schemas.microsoft.com/office/drawing/2014/main" id="{946363A9-3316-A340-AB66-69E38579693A}"/>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21508" name="Rectangle 7">
            <a:extLst>
              <a:ext uri="{FF2B5EF4-FFF2-40B4-BE49-F238E27FC236}">
                <a16:creationId xmlns:a16="http://schemas.microsoft.com/office/drawing/2014/main" id="{27A00788-CD48-D345-A063-BCDA22D633B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9B0097F5-8359-3B48-BFED-371028988EEA}" type="slidenum">
              <a:rPr lang="en-US" altLang="en-US"/>
              <a:pPr>
                <a:spcBef>
                  <a:spcPct val="0"/>
                </a:spcBef>
              </a:pPr>
              <a:t>3</a:t>
            </a:fld>
            <a:endParaRPr lang="en-US" altLang="en-US"/>
          </a:p>
        </p:txBody>
      </p:sp>
      <p:sp>
        <p:nvSpPr>
          <p:cNvPr id="21509" name="Rectangle 2">
            <a:extLst>
              <a:ext uri="{FF2B5EF4-FFF2-40B4-BE49-F238E27FC236}">
                <a16:creationId xmlns:a16="http://schemas.microsoft.com/office/drawing/2014/main" id="{397C0A69-F9D9-FB4C-A19E-87BAE592DAC4}"/>
              </a:ext>
            </a:extLst>
          </p:cNvPr>
          <p:cNvSpPr>
            <a:spLocks noGrp="1" noRot="1" noChangeAspect="1" noChangeArrowheads="1" noTextEdit="1"/>
          </p:cNvSpPr>
          <p:nvPr>
            <p:ph type="sldImg"/>
          </p:nvPr>
        </p:nvSpPr>
        <p:spPr>
          <a:ln/>
        </p:spPr>
      </p:sp>
      <p:sp>
        <p:nvSpPr>
          <p:cNvPr id="21510" name="Rectangle 3">
            <a:extLst>
              <a:ext uri="{FF2B5EF4-FFF2-40B4-BE49-F238E27FC236}">
                <a16:creationId xmlns:a16="http://schemas.microsoft.com/office/drawing/2014/main" id="{D3C7A443-1869-EA40-8DBC-D14216E882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lide Image Placeholder 1">
            <a:extLst>
              <a:ext uri="{FF2B5EF4-FFF2-40B4-BE49-F238E27FC236}">
                <a16:creationId xmlns:a16="http://schemas.microsoft.com/office/drawing/2014/main" id="{38C0D2D9-C08C-7747-AC1F-873B1DB88AD4}"/>
              </a:ext>
            </a:extLst>
          </p:cNvPr>
          <p:cNvSpPr>
            <a:spLocks noGrp="1" noRot="1" noChangeAspect="1" noChangeArrowheads="1" noTextEdit="1"/>
          </p:cNvSpPr>
          <p:nvPr>
            <p:ph type="sldImg"/>
          </p:nvPr>
        </p:nvSpPr>
        <p:spPr>
          <a:ln/>
        </p:spPr>
      </p:sp>
      <p:sp>
        <p:nvSpPr>
          <p:cNvPr id="55298" name="Notes Placeholder 2">
            <a:extLst>
              <a:ext uri="{FF2B5EF4-FFF2-40B4-BE49-F238E27FC236}">
                <a16:creationId xmlns:a16="http://schemas.microsoft.com/office/drawing/2014/main" id="{08ED80B6-004B-7641-BAE5-45FA5ABCACF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(16*10</a:t>
            </a:r>
            <a:r>
              <a:rPr lang="en-US" altLang="en-US" baseline="30000">
                <a:latin typeface="Arial" panose="020B0604020202020204" pitchFamily="34" charset="0"/>
                <a:ea typeface="ＭＳ Ｐゴシック" panose="020B0600070205080204" pitchFamily="34" charset="-128"/>
              </a:rPr>
              <a:t>9</a:t>
            </a:r>
            <a:r>
              <a:rPr lang="en-US" altLang="en-US">
                <a:latin typeface="Arial" panose="020B0604020202020204" pitchFamily="34" charset="0"/>
                <a:ea typeface="ＭＳ Ｐゴシック" panose="020B0600070205080204" pitchFamily="34" charset="-128"/>
              </a:rPr>
              <a:t>)</a:t>
            </a:r>
            <a:r>
              <a:rPr lang="en-US" altLang="en-US" baseline="30000">
                <a:latin typeface="Arial" panose="020B0604020202020204" pitchFamily="34" charset="0"/>
                <a:ea typeface="ＭＳ Ｐゴシック" panose="020B0600070205080204" pitchFamily="34" charset="-128"/>
              </a:rPr>
              <a:t> </a:t>
            </a:r>
            <a:r>
              <a:rPr lang="en-US" altLang="en-US">
                <a:latin typeface="Arial" panose="020B0604020202020204" pitchFamily="34" charset="0"/>
                <a:ea typeface="ＭＳ Ｐゴシック" panose="020B0600070205080204" pitchFamily="34" charset="-128"/>
              </a:rPr>
              <a:t>/ 64 = 250M memory references / second</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Because each reference takes 36 ns, then 250M memory references / second * 36*10</a:t>
            </a:r>
            <a:r>
              <a:rPr lang="en-US" altLang="en-US" baseline="30000">
                <a:latin typeface="Arial" panose="020B0604020202020204" pitchFamily="34" charset="0"/>
                <a:ea typeface="ＭＳ Ｐゴシック" panose="020B0600070205080204" pitchFamily="34" charset="-128"/>
              </a:rPr>
              <a:t>‐9</a:t>
            </a:r>
            <a:r>
              <a:rPr lang="en-US" altLang="en-US">
                <a:latin typeface="Arial" panose="020B0604020202020204" pitchFamily="34" charset="0"/>
                <a:ea typeface="ＭＳ Ｐゴシック" panose="020B0600070205080204" pitchFamily="34" charset="-128"/>
              </a:rPr>
              <a:t> second = 9 references.</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If probability of collision greater than 0, then we need more outstanding references because we cannot start work on colliding references; the memory system needs more independent references, not fewer. So, in this case, 50% not issued, so we need to support twice as many outstanding references = 18.</a:t>
            </a:r>
          </a:p>
          <a:p>
            <a:endParaRPr lang="en-US" altLang="en-US">
              <a:latin typeface="Arial" panose="020B0604020202020204" pitchFamily="34" charset="0"/>
              <a:ea typeface="ＭＳ Ｐゴシック" panose="020B0600070205080204" pitchFamily="34" charset="-128"/>
            </a:endParaRPr>
          </a:p>
        </p:txBody>
      </p:sp>
      <p:sp>
        <p:nvSpPr>
          <p:cNvPr id="55299" name="Slide Number Placeholder 3">
            <a:extLst>
              <a:ext uri="{FF2B5EF4-FFF2-40B4-BE49-F238E27FC236}">
                <a16:creationId xmlns:a16="http://schemas.microsoft.com/office/drawing/2014/main" id="{777B473A-4850-C04C-B987-50B1296495A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6BA33207-83A9-0146-B9B3-E401E559B5BB}" type="slidenum">
              <a:rPr lang="en-US" altLang="en-US" sz="1200"/>
              <a:pPr/>
              <a:t>22</a:t>
            </a:fld>
            <a:endParaRPr lang="en-US" altLang="en-US"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2C928D01-EF08-DC4C-94BC-562783B1ECD7}"/>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57346" name="Rectangle 3">
            <a:extLst>
              <a:ext uri="{FF2B5EF4-FFF2-40B4-BE49-F238E27FC236}">
                <a16:creationId xmlns:a16="http://schemas.microsoft.com/office/drawing/2014/main" id="{D26445C6-EC97-B247-84A9-9F67E4737BA4}"/>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05A977F2-F235-114A-B43C-368643FE1FA6}" type="datetime3">
              <a:rPr lang="en-US" altLang="en-US" smtClean="0"/>
              <a:pPr>
                <a:spcBef>
                  <a:spcPct val="0"/>
                </a:spcBef>
              </a:pPr>
              <a:t>22 July 2022</a:t>
            </a:fld>
            <a:endParaRPr lang="en-US" altLang="en-US"/>
          </a:p>
        </p:txBody>
      </p:sp>
      <p:sp>
        <p:nvSpPr>
          <p:cNvPr id="57347" name="Rectangle 6">
            <a:extLst>
              <a:ext uri="{FF2B5EF4-FFF2-40B4-BE49-F238E27FC236}">
                <a16:creationId xmlns:a16="http://schemas.microsoft.com/office/drawing/2014/main" id="{0189D2A8-DA02-9A4C-B80F-D708B7FFAF71}"/>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57348" name="Rectangle 7">
            <a:extLst>
              <a:ext uri="{FF2B5EF4-FFF2-40B4-BE49-F238E27FC236}">
                <a16:creationId xmlns:a16="http://schemas.microsoft.com/office/drawing/2014/main" id="{C5866445-DDF1-564B-9380-B6733AB1DC3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5A90CCD6-A6F1-7540-B24D-F8E3F1DB052F}" type="slidenum">
              <a:rPr lang="en-US" altLang="en-US"/>
              <a:pPr>
                <a:spcBef>
                  <a:spcPct val="0"/>
                </a:spcBef>
              </a:pPr>
              <a:t>23</a:t>
            </a:fld>
            <a:endParaRPr lang="en-US" altLang="en-US"/>
          </a:p>
        </p:txBody>
      </p:sp>
      <p:sp>
        <p:nvSpPr>
          <p:cNvPr id="57349" name="Rectangle 2">
            <a:extLst>
              <a:ext uri="{FF2B5EF4-FFF2-40B4-BE49-F238E27FC236}">
                <a16:creationId xmlns:a16="http://schemas.microsoft.com/office/drawing/2014/main" id="{DB66AA9C-6300-AF43-875F-F2B95240DADF}"/>
              </a:ext>
            </a:extLst>
          </p:cNvPr>
          <p:cNvSpPr>
            <a:spLocks noGrp="1" noRot="1" noChangeAspect="1" noChangeArrowheads="1" noTextEdit="1"/>
          </p:cNvSpPr>
          <p:nvPr>
            <p:ph type="sldImg"/>
          </p:nvPr>
        </p:nvSpPr>
        <p:spPr>
          <a:ln/>
        </p:spPr>
      </p:sp>
      <p:sp>
        <p:nvSpPr>
          <p:cNvPr id="45062" name="Rectangle 3">
            <a:extLst>
              <a:ext uri="{FF2B5EF4-FFF2-40B4-BE49-F238E27FC236}">
                <a16:creationId xmlns:a16="http://schemas.microsoft.com/office/drawing/2014/main" id="{09034050-3679-064D-9704-0A7602CFF3FD}"/>
              </a:ext>
            </a:extLst>
          </p:cNvPr>
          <p:cNvSpPr>
            <a:spLocks noGrp="1" noChangeArrowheads="1"/>
          </p:cNvSpPr>
          <p:nvPr>
            <p:ph type="body" idx="1"/>
          </p:nvPr>
        </p:nvSpPr>
        <p:spPr>
          <a:ln/>
        </p:spPr>
        <p:txBody>
          <a:bodyPr/>
          <a:lstStyle/>
          <a:p>
            <a:pPr>
              <a:defRPr/>
            </a:pPr>
            <a:r>
              <a:rPr lang="en-AU" dirty="0">
                <a:latin typeface="Arial" charset="0"/>
                <a:ea typeface="ＭＳ Ｐゴシック" charset="0"/>
                <a:cs typeface="ＭＳ Ｐゴシック" charset="0"/>
              </a:rPr>
              <a:t>Divide cache into independent banks that can support simultaneous accesses.</a:t>
            </a:r>
          </a:p>
          <a:p>
            <a:pPr marL="171450" indent="-171450">
              <a:buFontTx/>
              <a:buChar char="•"/>
              <a:defRPr/>
            </a:pPr>
            <a:r>
              <a:rPr lang="en-AU" dirty="0">
                <a:latin typeface="Arial" charset="0"/>
                <a:ea typeface="ＭＳ Ｐゴシック" charset="0"/>
                <a:cs typeface="ＭＳ Ｐゴシック" charset="0"/>
              </a:rPr>
              <a:t>Banks were originally used to improve performance of main memory.  Now useful in smaller DRAM chips as well as caches.</a:t>
            </a:r>
          </a:p>
          <a:p>
            <a:pPr marL="171450" indent="-171450">
              <a:buFontTx/>
              <a:buChar char="•"/>
              <a:defRPr/>
            </a:pPr>
            <a:r>
              <a:rPr lang="en-AU" dirty="0">
                <a:latin typeface="Arial" charset="0"/>
                <a:ea typeface="ＭＳ Ｐゴシック" charset="0"/>
                <a:cs typeface="ＭＳ Ｐゴシック" charset="0"/>
              </a:rPr>
              <a:t>Clearly, banking works best when accesses naturally spread themselves across the banks.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Slide Image Placeholder 1">
            <a:extLst>
              <a:ext uri="{FF2B5EF4-FFF2-40B4-BE49-F238E27FC236}">
                <a16:creationId xmlns:a16="http://schemas.microsoft.com/office/drawing/2014/main" id="{76300E49-7C29-984F-A79D-ED067BE4744F}"/>
              </a:ext>
            </a:extLst>
          </p:cNvPr>
          <p:cNvSpPr>
            <a:spLocks noGrp="1" noRot="1" noChangeAspect="1" noChangeArrowheads="1" noTextEdit="1"/>
          </p:cNvSpPr>
          <p:nvPr>
            <p:ph type="sldImg"/>
          </p:nvPr>
        </p:nvSpPr>
        <p:spPr>
          <a:ln/>
        </p:spPr>
      </p:sp>
      <p:sp>
        <p:nvSpPr>
          <p:cNvPr id="59394" name="Notes Placeholder 2">
            <a:extLst>
              <a:ext uri="{FF2B5EF4-FFF2-40B4-BE49-F238E27FC236}">
                <a16:creationId xmlns:a16="http://schemas.microsoft.com/office/drawing/2014/main" id="{06BCAE80-79EF-D24A-945F-CF3F73B596F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Pre-fetching generally increases power consumption, primarily due to prefetched data that is unused.</a:t>
            </a:r>
          </a:p>
        </p:txBody>
      </p:sp>
      <p:sp>
        <p:nvSpPr>
          <p:cNvPr id="59395" name="Slide Number Placeholder 3">
            <a:extLst>
              <a:ext uri="{FF2B5EF4-FFF2-40B4-BE49-F238E27FC236}">
                <a16:creationId xmlns:a16="http://schemas.microsoft.com/office/drawing/2014/main" id="{41D43382-2A55-BA49-81D6-39F75B133FC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0FE999FB-D3B0-CB4B-80F8-32E6645E31D3}" type="slidenum">
              <a:rPr lang="en-US" altLang="en-US"/>
              <a:pPr>
                <a:spcBef>
                  <a:spcPct val="0"/>
                </a:spcBef>
              </a:pPr>
              <a:t>24</a:t>
            </a:fld>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a:extLst>
              <a:ext uri="{FF2B5EF4-FFF2-40B4-BE49-F238E27FC236}">
                <a16:creationId xmlns:a16="http://schemas.microsoft.com/office/drawing/2014/main" id="{56ED4813-1E46-794C-8C83-DC0ADF7B1713}"/>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61442" name="Rectangle 3">
            <a:extLst>
              <a:ext uri="{FF2B5EF4-FFF2-40B4-BE49-F238E27FC236}">
                <a16:creationId xmlns:a16="http://schemas.microsoft.com/office/drawing/2014/main" id="{F1716079-B076-5140-8248-B7C8740B6089}"/>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A2D5DABB-22EC-0A41-AE0B-C9565D049462}" type="datetime3">
              <a:rPr lang="en-US" altLang="en-US" smtClean="0"/>
              <a:pPr>
                <a:spcBef>
                  <a:spcPct val="0"/>
                </a:spcBef>
              </a:pPr>
              <a:t>22 July 2022</a:t>
            </a:fld>
            <a:endParaRPr lang="en-US" altLang="en-US"/>
          </a:p>
        </p:txBody>
      </p:sp>
      <p:sp>
        <p:nvSpPr>
          <p:cNvPr id="61443" name="Rectangle 6">
            <a:extLst>
              <a:ext uri="{FF2B5EF4-FFF2-40B4-BE49-F238E27FC236}">
                <a16:creationId xmlns:a16="http://schemas.microsoft.com/office/drawing/2014/main" id="{EBC236E2-DFF6-BA4D-91BB-466B17CD779A}"/>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61444" name="Rectangle 7">
            <a:extLst>
              <a:ext uri="{FF2B5EF4-FFF2-40B4-BE49-F238E27FC236}">
                <a16:creationId xmlns:a16="http://schemas.microsoft.com/office/drawing/2014/main" id="{A1EA3104-8A8E-C144-8A17-61325559380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5E541852-7CE1-2E4D-810B-435CB798B06F}" type="slidenum">
              <a:rPr lang="en-US" altLang="en-US"/>
              <a:pPr>
                <a:spcBef>
                  <a:spcPct val="0"/>
                </a:spcBef>
              </a:pPr>
              <a:t>25</a:t>
            </a:fld>
            <a:endParaRPr lang="en-US" altLang="en-US"/>
          </a:p>
        </p:txBody>
      </p:sp>
      <p:sp>
        <p:nvSpPr>
          <p:cNvPr id="61445" name="Rectangle 2">
            <a:extLst>
              <a:ext uri="{FF2B5EF4-FFF2-40B4-BE49-F238E27FC236}">
                <a16:creationId xmlns:a16="http://schemas.microsoft.com/office/drawing/2014/main" id="{57F700B9-76F9-8644-949F-11FD69CC532B}"/>
              </a:ext>
            </a:extLst>
          </p:cNvPr>
          <p:cNvSpPr>
            <a:spLocks noGrp="1" noRot="1" noChangeAspect="1" noChangeArrowheads="1" noTextEdit="1"/>
          </p:cNvSpPr>
          <p:nvPr>
            <p:ph type="sldImg"/>
          </p:nvPr>
        </p:nvSpPr>
        <p:spPr>
          <a:ln/>
        </p:spPr>
      </p:sp>
      <p:sp>
        <p:nvSpPr>
          <p:cNvPr id="61446" name="Rectangle 3">
            <a:extLst>
              <a:ext uri="{FF2B5EF4-FFF2-40B4-BE49-F238E27FC236}">
                <a16:creationId xmlns:a16="http://schemas.microsoft.com/office/drawing/2014/main" id="{D15C8E0E-3853-5D43-9FB0-0B4BA4E1F8A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dirty="0">
                <a:latin typeface="Arial" panose="020B0604020202020204" pitchFamily="34" charset="0"/>
                <a:ea typeface="ＭＳ Ｐゴシック" panose="020B0600070205080204" pitchFamily="34" charset="-128"/>
              </a:rPr>
              <a:t>These techniques are based on the observation that the CPU normally needs just one word of the block at a time.</a:t>
            </a:r>
          </a:p>
          <a:p>
            <a:endParaRPr lang="en-AU" altLang="en-US" dirty="0">
              <a:latin typeface="Arial" panose="020B0604020202020204" pitchFamily="34" charset="0"/>
              <a:ea typeface="ＭＳ Ｐゴシック" panose="020B0600070205080204" pitchFamily="34" charset="-128"/>
            </a:endParaRPr>
          </a:p>
          <a:p>
            <a:r>
              <a:rPr lang="en-AU" altLang="en-US" dirty="0">
                <a:latin typeface="Arial" panose="020B0604020202020204" pitchFamily="34" charset="0"/>
                <a:ea typeface="ＭＳ Ｐゴシック" panose="020B0600070205080204" pitchFamily="34" charset="-128"/>
              </a:rPr>
              <a:t>These techniques only benefit designs with large cache blocks. Why?</a:t>
            </a:r>
          </a:p>
          <a:p>
            <a:endParaRPr lang="en-AU" altLang="en-US" dirty="0">
              <a:latin typeface="Arial" panose="020B0604020202020204" pitchFamily="34" charset="0"/>
              <a:ea typeface="ＭＳ Ｐゴシック" panose="020B0600070205080204" pitchFamily="34" charset="-128"/>
            </a:endParaRPr>
          </a:p>
          <a:p>
            <a:r>
              <a:rPr lang="en-AU" altLang="en-US" dirty="0">
                <a:latin typeface="Arial" panose="020B0604020202020204" pitchFamily="34" charset="0"/>
                <a:ea typeface="ＭＳ Ｐゴシック" panose="020B0600070205080204" pitchFamily="34" charset="-128"/>
              </a:rPr>
              <a:t>Which technique likely of most benefit?  Critical Word First, which is widely used.  Why? </a:t>
            </a:r>
          </a:p>
          <a:p>
            <a:r>
              <a:rPr lang="en-AU" altLang="en-US" dirty="0">
                <a:latin typeface="Arial" panose="020B0604020202020204" pitchFamily="34" charset="0"/>
                <a:ea typeface="ＭＳ Ｐゴシック" panose="020B0600070205080204" pitchFamily="34" charset="-128"/>
              </a:rPr>
              <a:t>1. Larger block sizes more popular today.</a:t>
            </a:r>
          </a:p>
          <a:p>
            <a:r>
              <a:rPr lang="en-AU" altLang="en-US" dirty="0">
                <a:latin typeface="Arial" panose="020B0604020202020204" pitchFamily="34" charset="0"/>
                <a:ea typeface="ＭＳ Ｐゴシック" panose="020B0600070205080204" pitchFamily="34" charset="-128"/>
              </a:rPr>
              <a:t>2. Spatial locality tends to want next sequential word anyway.</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a:extLst>
              <a:ext uri="{FF2B5EF4-FFF2-40B4-BE49-F238E27FC236}">
                <a16:creationId xmlns:a16="http://schemas.microsoft.com/office/drawing/2014/main" id="{9DFB49B4-7095-7C4F-B499-96D7C5660376}"/>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63490" name="Rectangle 3">
            <a:extLst>
              <a:ext uri="{FF2B5EF4-FFF2-40B4-BE49-F238E27FC236}">
                <a16:creationId xmlns:a16="http://schemas.microsoft.com/office/drawing/2014/main" id="{2FA49343-B986-3D42-8DB3-95EE9BE567C9}"/>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2DECDAC9-F104-0D4E-8FED-BFD46A7DE07F}" type="datetime3">
              <a:rPr lang="en-US" altLang="en-US" smtClean="0"/>
              <a:pPr>
                <a:spcBef>
                  <a:spcPct val="0"/>
                </a:spcBef>
              </a:pPr>
              <a:t>22 July 2022</a:t>
            </a:fld>
            <a:endParaRPr lang="en-US" altLang="en-US"/>
          </a:p>
        </p:txBody>
      </p:sp>
      <p:sp>
        <p:nvSpPr>
          <p:cNvPr id="63491" name="Rectangle 6">
            <a:extLst>
              <a:ext uri="{FF2B5EF4-FFF2-40B4-BE49-F238E27FC236}">
                <a16:creationId xmlns:a16="http://schemas.microsoft.com/office/drawing/2014/main" id="{094ECDA9-DBD4-024D-B258-7CAC8660F47E}"/>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63492" name="Rectangle 7">
            <a:extLst>
              <a:ext uri="{FF2B5EF4-FFF2-40B4-BE49-F238E27FC236}">
                <a16:creationId xmlns:a16="http://schemas.microsoft.com/office/drawing/2014/main" id="{F64AA62B-D7E8-A14F-9FFE-DA3F52BE350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4D84F7EC-6B10-5345-A992-3D7B282D88CB}" type="slidenum">
              <a:rPr lang="en-US" altLang="en-US"/>
              <a:pPr>
                <a:spcBef>
                  <a:spcPct val="0"/>
                </a:spcBef>
              </a:pPr>
              <a:t>26</a:t>
            </a:fld>
            <a:endParaRPr lang="en-US" altLang="en-US"/>
          </a:p>
        </p:txBody>
      </p:sp>
      <p:sp>
        <p:nvSpPr>
          <p:cNvPr id="63493" name="Rectangle 2">
            <a:extLst>
              <a:ext uri="{FF2B5EF4-FFF2-40B4-BE49-F238E27FC236}">
                <a16:creationId xmlns:a16="http://schemas.microsoft.com/office/drawing/2014/main" id="{A2805888-DEB2-5B47-908A-33D831A9A124}"/>
              </a:ext>
            </a:extLst>
          </p:cNvPr>
          <p:cNvSpPr>
            <a:spLocks noGrp="1" noRot="1" noChangeAspect="1" noChangeArrowheads="1" noTextEdit="1"/>
          </p:cNvSpPr>
          <p:nvPr>
            <p:ph type="sldImg"/>
          </p:nvPr>
        </p:nvSpPr>
        <p:spPr>
          <a:ln/>
        </p:spPr>
      </p:sp>
      <p:sp>
        <p:nvSpPr>
          <p:cNvPr id="63494" name="Rectangle 3">
            <a:extLst>
              <a:ext uri="{FF2B5EF4-FFF2-40B4-BE49-F238E27FC236}">
                <a16:creationId xmlns:a16="http://schemas.microsoft.com/office/drawing/2014/main" id="{19561239-D6A8-8A4A-BAD8-0FC798D8D3F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Write buffer to allow processor to continue while waiting to write to memory </a:t>
            </a:r>
          </a:p>
          <a:p>
            <a:r>
              <a:rPr lang="en-US" altLang="en-US">
                <a:latin typeface="Arial" panose="020B0604020202020204" pitchFamily="34" charset="0"/>
                <a:ea typeface="ＭＳ Ｐゴシック" panose="020B0600070205080204" pitchFamily="34" charset="-128"/>
              </a:rPr>
              <a:t>• If buffer contains modified blocks, the addresses can be checked to see if address of new data matches the address of a valid write buffer entry </a:t>
            </a:r>
          </a:p>
          <a:p>
            <a:r>
              <a:rPr lang="en-US" altLang="en-US">
                <a:latin typeface="Arial" panose="020B0604020202020204" pitchFamily="34" charset="0"/>
                <a:ea typeface="ＭＳ Ｐゴシック" panose="020B0600070205080204" pitchFamily="34" charset="-128"/>
              </a:rPr>
              <a:t>• If so, new data are combined with that entry </a:t>
            </a:r>
          </a:p>
          <a:p>
            <a:r>
              <a:rPr lang="en-US" altLang="en-US">
                <a:latin typeface="Arial" panose="020B0604020202020204" pitchFamily="34" charset="0"/>
                <a:ea typeface="ＭＳ Ｐゴシック" panose="020B0600070205080204" pitchFamily="34" charset="-128"/>
              </a:rPr>
              <a:t>• Increases block size of write for write‐through cache of writes to sequential words, bytes since multiword writes more efficient to memory </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To illustrate write merging, the write buffer on top does not use it while the write buffer on the bottom does. The four writes are merged into a single buffer entry with write merging; without it, the buffer is full even though three‐fourths of each entry is wasted. The buffer has four entries, and each entry holds four 64‐bit words. The address for each entry is on the left, with a valid bit (V) indicating whether the next sequential 8 bytes in this entry are occupied. (Without write merging, the words to the right in the upper part of the figure would only be used for instructions that wrote multiple words at the same time.) </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conflicting design objectives, i.e. ejecting as soon as possible vs. keeping longer for merging </a:t>
            </a:r>
          </a:p>
          <a:p>
            <a:endParaRPr lang="en-US" altLang="en-US">
              <a:latin typeface="Arial" panose="020B0604020202020204" pitchFamily="34" charset="0"/>
              <a:ea typeface="ＭＳ Ｐゴシック" panose="020B0600070205080204" pitchFamily="34" charset="-128"/>
            </a:endParaRPr>
          </a:p>
          <a:p>
            <a:endParaRPr lang="en-US" altLang="en-US">
              <a:latin typeface="Arial" panose="020B0604020202020204" pitchFamily="34" charset="0"/>
              <a:ea typeface="ＭＳ Ｐゴシック" panose="020B0600070205080204" pitchFamily="34" charset="-128"/>
            </a:endParaRPr>
          </a:p>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a:extLst>
              <a:ext uri="{FF2B5EF4-FFF2-40B4-BE49-F238E27FC236}">
                <a16:creationId xmlns:a16="http://schemas.microsoft.com/office/drawing/2014/main" id="{64BADCED-3070-A040-84CF-A6661C168CFC}"/>
              </a:ext>
            </a:extLst>
          </p:cNvPr>
          <p:cNvSpPr>
            <a:spLocks noGrp="1" noRot="1" noChangeAspect="1" noChangeArrowheads="1" noTextEdit="1"/>
          </p:cNvSpPr>
          <p:nvPr>
            <p:ph type="sldImg"/>
          </p:nvPr>
        </p:nvSpPr>
        <p:spPr>
          <a:ln/>
        </p:spPr>
      </p:sp>
      <p:sp>
        <p:nvSpPr>
          <p:cNvPr id="65538" name="Notes Placeholder 2">
            <a:extLst>
              <a:ext uri="{FF2B5EF4-FFF2-40B4-BE49-F238E27FC236}">
                <a16:creationId xmlns:a16="http://schemas.microsoft.com/office/drawing/2014/main" id="{337CAFC6-937A-2645-92A0-F19C381E823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Pre-fetching generally increases power consumption, primarily due to prefetched data that is unused.</a:t>
            </a:r>
          </a:p>
        </p:txBody>
      </p:sp>
      <p:sp>
        <p:nvSpPr>
          <p:cNvPr id="65539" name="Slide Number Placeholder 3">
            <a:extLst>
              <a:ext uri="{FF2B5EF4-FFF2-40B4-BE49-F238E27FC236}">
                <a16:creationId xmlns:a16="http://schemas.microsoft.com/office/drawing/2014/main" id="{C466F3B5-E70B-4B46-BB83-460A99C8A4F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EE29D88B-BA0F-2044-92DC-4CC782FAA785}" type="slidenum">
              <a:rPr lang="en-US" altLang="en-US"/>
              <a:pPr>
                <a:spcBef>
                  <a:spcPct val="0"/>
                </a:spcBef>
              </a:pPr>
              <a:t>27</a:t>
            </a:fld>
            <a:endParaRPr lang="en-US"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a:extLst>
              <a:ext uri="{FF2B5EF4-FFF2-40B4-BE49-F238E27FC236}">
                <a16:creationId xmlns:a16="http://schemas.microsoft.com/office/drawing/2014/main" id="{6383FA26-7312-5840-AFE6-59A709CFDFC2}"/>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68610" name="Rectangle 3">
            <a:extLst>
              <a:ext uri="{FF2B5EF4-FFF2-40B4-BE49-F238E27FC236}">
                <a16:creationId xmlns:a16="http://schemas.microsoft.com/office/drawing/2014/main" id="{979CF05D-4094-4F43-897E-821A15211A2F}"/>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0DF35D4E-DB8D-C14F-8E37-FF63446F8C43}" type="datetime3">
              <a:rPr lang="en-US" altLang="en-US" smtClean="0"/>
              <a:pPr>
                <a:spcBef>
                  <a:spcPct val="0"/>
                </a:spcBef>
              </a:pPr>
              <a:t>22 July 2022</a:t>
            </a:fld>
            <a:endParaRPr lang="en-US" altLang="en-US"/>
          </a:p>
        </p:txBody>
      </p:sp>
      <p:sp>
        <p:nvSpPr>
          <p:cNvPr id="68611" name="Rectangle 6">
            <a:extLst>
              <a:ext uri="{FF2B5EF4-FFF2-40B4-BE49-F238E27FC236}">
                <a16:creationId xmlns:a16="http://schemas.microsoft.com/office/drawing/2014/main" id="{0F877AD6-A91F-9144-9684-B7D37E92FD23}"/>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68612" name="Rectangle 7">
            <a:extLst>
              <a:ext uri="{FF2B5EF4-FFF2-40B4-BE49-F238E27FC236}">
                <a16:creationId xmlns:a16="http://schemas.microsoft.com/office/drawing/2014/main" id="{68359BD4-1FAD-F349-B19B-D5F854C6A41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04E93466-9E17-354B-910D-F511B8A195B0}" type="slidenum">
              <a:rPr lang="en-US" altLang="en-US"/>
              <a:pPr>
                <a:spcBef>
                  <a:spcPct val="0"/>
                </a:spcBef>
              </a:pPr>
              <a:t>29</a:t>
            </a:fld>
            <a:endParaRPr lang="en-US" altLang="en-US"/>
          </a:p>
        </p:txBody>
      </p:sp>
      <p:sp>
        <p:nvSpPr>
          <p:cNvPr id="68613" name="Rectangle 2">
            <a:extLst>
              <a:ext uri="{FF2B5EF4-FFF2-40B4-BE49-F238E27FC236}">
                <a16:creationId xmlns:a16="http://schemas.microsoft.com/office/drawing/2014/main" id="{34FBFFB7-D4AD-F649-B59E-BAC3EAAB7F20}"/>
              </a:ext>
            </a:extLst>
          </p:cNvPr>
          <p:cNvSpPr>
            <a:spLocks noGrp="1" noRot="1" noChangeAspect="1" noChangeArrowheads="1" noTextEdit="1"/>
          </p:cNvSpPr>
          <p:nvPr>
            <p:ph type="sldImg"/>
          </p:nvPr>
        </p:nvSpPr>
        <p:spPr>
          <a:ln/>
        </p:spPr>
      </p:sp>
      <p:sp>
        <p:nvSpPr>
          <p:cNvPr id="68614" name="Rectangle 3">
            <a:extLst>
              <a:ext uri="{FF2B5EF4-FFF2-40B4-BE49-F238E27FC236}">
                <a16:creationId xmlns:a16="http://schemas.microsoft.com/office/drawing/2014/main" id="{A2DBA7F2-291E-E048-A449-CF92551D6A5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BEFORE:  Code skips through memory in strides of 100 words </a:t>
            </a:r>
          </a:p>
          <a:p>
            <a:r>
              <a:rPr lang="en-AU" altLang="en-US">
                <a:latin typeface="Arial" panose="020B0604020202020204" pitchFamily="34" charset="0"/>
                <a:ea typeface="ＭＳ Ｐゴシック" panose="020B0600070205080204" pitchFamily="34" charset="-128"/>
              </a:rPr>
              <a:t>AFTER:  Revised version accesses all the words in one cache block before going to the next cache block.  SPATIAL LOCALITY!</a:t>
            </a:r>
          </a:p>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a:extLst>
              <a:ext uri="{FF2B5EF4-FFF2-40B4-BE49-F238E27FC236}">
                <a16:creationId xmlns:a16="http://schemas.microsoft.com/office/drawing/2014/main" id="{7316A683-C40C-C64B-A6F8-231C27C284B3}"/>
              </a:ext>
            </a:extLst>
          </p:cNvPr>
          <p:cNvSpPr>
            <a:spLocks noGrp="1" noRot="1" noChangeAspect="1" noChangeArrowheads="1" noTextEdit="1"/>
          </p:cNvSpPr>
          <p:nvPr>
            <p:ph type="sldImg"/>
          </p:nvPr>
        </p:nvSpPr>
        <p:spPr>
          <a:ln/>
        </p:spPr>
      </p:sp>
      <p:sp>
        <p:nvSpPr>
          <p:cNvPr id="71682" name="Notes Placeholder 2">
            <a:extLst>
              <a:ext uri="{FF2B5EF4-FFF2-40B4-BE49-F238E27FC236}">
                <a16:creationId xmlns:a16="http://schemas.microsoft.com/office/drawing/2014/main" id="{8C245AA0-1063-F04D-AFDD-975FF34B1C1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Arial" panose="020B0604020202020204" pitchFamily="34" charset="0"/>
                <a:ea typeface="ＭＳ Ｐゴシック" panose="020B0600070205080204" pitchFamily="34" charset="-128"/>
              </a:rPr>
              <a:t>Imagine one core accessing a large two-dimensional array in row-major order and another core accessing a large two-dimensional array in column-major order.</a:t>
            </a:r>
          </a:p>
        </p:txBody>
      </p:sp>
      <p:sp>
        <p:nvSpPr>
          <p:cNvPr id="71683" name="Slide Number Placeholder 3">
            <a:extLst>
              <a:ext uri="{FF2B5EF4-FFF2-40B4-BE49-F238E27FC236}">
                <a16:creationId xmlns:a16="http://schemas.microsoft.com/office/drawing/2014/main" id="{366107F5-29BE-FB49-8E1F-B02CD97F284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9DCAFA94-90C1-474F-9D46-BC0DF6BEA715}" type="slidenum">
              <a:rPr lang="en-US" altLang="en-US"/>
              <a:pPr>
                <a:spcBef>
                  <a:spcPct val="0"/>
                </a:spcBef>
              </a:pPr>
              <a:t>31</a:t>
            </a:fld>
            <a:endParaRPr lang="en-US"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a:extLst>
              <a:ext uri="{FF2B5EF4-FFF2-40B4-BE49-F238E27FC236}">
                <a16:creationId xmlns:a16="http://schemas.microsoft.com/office/drawing/2014/main" id="{7E609DDD-38DF-B349-AE2E-AE9DD0BF09A0}"/>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73730" name="Rectangle 3">
            <a:extLst>
              <a:ext uri="{FF2B5EF4-FFF2-40B4-BE49-F238E27FC236}">
                <a16:creationId xmlns:a16="http://schemas.microsoft.com/office/drawing/2014/main" id="{E860432F-C811-A344-84FA-514B90785C44}"/>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1EF68043-9EE3-B64A-BC8C-C2CB1E98418B}" type="datetime3">
              <a:rPr lang="en-US" altLang="en-US" smtClean="0"/>
              <a:pPr>
                <a:spcBef>
                  <a:spcPct val="0"/>
                </a:spcBef>
              </a:pPr>
              <a:t>22 July 2022</a:t>
            </a:fld>
            <a:endParaRPr lang="en-US" altLang="en-US"/>
          </a:p>
        </p:txBody>
      </p:sp>
      <p:sp>
        <p:nvSpPr>
          <p:cNvPr id="73731" name="Rectangle 6">
            <a:extLst>
              <a:ext uri="{FF2B5EF4-FFF2-40B4-BE49-F238E27FC236}">
                <a16:creationId xmlns:a16="http://schemas.microsoft.com/office/drawing/2014/main" id="{92E80C99-C195-934C-9B22-3BEED2DA97BB}"/>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73732" name="Rectangle 7">
            <a:extLst>
              <a:ext uri="{FF2B5EF4-FFF2-40B4-BE49-F238E27FC236}">
                <a16:creationId xmlns:a16="http://schemas.microsoft.com/office/drawing/2014/main" id="{1B893FD7-D626-5146-9FF7-070FDCBA4E6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BCE12A46-2422-EB44-BDF7-8D0A7649BE7A}" type="slidenum">
              <a:rPr lang="en-US" altLang="en-US"/>
              <a:pPr>
                <a:spcBef>
                  <a:spcPct val="0"/>
                </a:spcBef>
              </a:pPr>
              <a:t>32</a:t>
            </a:fld>
            <a:endParaRPr lang="en-US" altLang="en-US"/>
          </a:p>
        </p:txBody>
      </p:sp>
      <p:sp>
        <p:nvSpPr>
          <p:cNvPr id="73733" name="Rectangle 2">
            <a:extLst>
              <a:ext uri="{FF2B5EF4-FFF2-40B4-BE49-F238E27FC236}">
                <a16:creationId xmlns:a16="http://schemas.microsoft.com/office/drawing/2014/main" id="{4DA81EB7-426A-D440-8DFF-AD700B6A017A}"/>
              </a:ext>
            </a:extLst>
          </p:cNvPr>
          <p:cNvSpPr>
            <a:spLocks noGrp="1" noRot="1" noChangeAspect="1" noChangeArrowheads="1" noTextEdit="1"/>
          </p:cNvSpPr>
          <p:nvPr>
            <p:ph type="sldImg"/>
          </p:nvPr>
        </p:nvSpPr>
        <p:spPr>
          <a:ln/>
        </p:spPr>
      </p:sp>
      <p:sp>
        <p:nvSpPr>
          <p:cNvPr id="73734" name="Rectangle 3">
            <a:extLst>
              <a:ext uri="{FF2B5EF4-FFF2-40B4-BE49-F238E27FC236}">
                <a16:creationId xmlns:a16="http://schemas.microsoft.com/office/drawing/2014/main" id="{A43BBB17-2034-D04C-9E59-5C8B43DEE10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To ensure array elements being accessed can fit in the $, original code is changed to compute on a submatrix of size B by B.</a:t>
            </a:r>
          </a:p>
          <a:p>
            <a:r>
              <a:rPr lang="en-AU" altLang="en-US">
                <a:latin typeface="Arial" panose="020B0604020202020204" pitchFamily="34" charset="0"/>
                <a:ea typeface="ＭＳ Ｐゴシック" panose="020B0600070205080204" pitchFamily="34" charset="-128"/>
              </a:rPr>
              <a:t>Two inner loops now compute in steps of size B rather than the full length of x and z.  B is called the blocking factor.</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BEFORE:  2N^3 + N^2 memory words accessed for N^3 operations.</a:t>
            </a:r>
          </a:p>
          <a:p>
            <a:r>
              <a:rPr lang="en-AU" altLang="en-US">
                <a:latin typeface="Arial" panose="020B0604020202020204" pitchFamily="34" charset="0"/>
                <a:ea typeface="ＭＳ Ｐゴシック" panose="020B0600070205080204" pitchFamily="34" charset="-128"/>
              </a:rPr>
              <a:t>AFTER:  2N^3/B + N^2 memory words accessed for N^3 operations.</a:t>
            </a:r>
          </a:p>
          <a:p>
            <a:r>
              <a:rPr lang="en-AU" altLang="en-US">
                <a:latin typeface="Arial" panose="020B0604020202020204" pitchFamily="34" charset="0"/>
                <a:ea typeface="ＭＳ Ｐゴシック" panose="020B0600070205080204" pitchFamily="34" charset="-128"/>
              </a:rPr>
              <a:t>Improvement by factor of B.</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Blocking exploits a combination of spatial and temporal locality, since y benefits from spatial locality and z benefits from temporal locality.</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This reduced cache misses, but it could even be used to help with register allocation, particularly for GPUs with large register files </a:t>
            </a:r>
            <a:r>
              <a:rPr lang="en-US" altLang="en-US">
                <a:latin typeface="Arial" panose="020B0604020202020204" pitchFamily="34" charset="0"/>
                <a:ea typeface="ＭＳ Ｐゴシック" panose="020B0600070205080204" pitchFamily="34" charset="-128"/>
                <a:sym typeface="Wingdings" pitchFamily="2" charset="2"/>
              </a:rPr>
              <a:t> keep B small.  Everything stays in registers.</a:t>
            </a:r>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Image Placeholder 1">
            <a:extLst>
              <a:ext uri="{FF2B5EF4-FFF2-40B4-BE49-F238E27FC236}">
                <a16:creationId xmlns:a16="http://schemas.microsoft.com/office/drawing/2014/main" id="{BB05D108-75E8-864B-BE66-37C9765E3DDB}"/>
              </a:ext>
            </a:extLst>
          </p:cNvPr>
          <p:cNvSpPr>
            <a:spLocks noGrp="1" noRot="1" noChangeAspect="1" noChangeArrowheads="1" noTextEdit="1"/>
          </p:cNvSpPr>
          <p:nvPr>
            <p:ph type="sldImg"/>
          </p:nvPr>
        </p:nvSpPr>
        <p:spPr>
          <a:ln/>
        </p:spPr>
      </p:sp>
      <p:sp>
        <p:nvSpPr>
          <p:cNvPr id="75778" name="Notes Placeholder 2">
            <a:extLst>
              <a:ext uri="{FF2B5EF4-FFF2-40B4-BE49-F238E27FC236}">
                <a16:creationId xmlns:a16="http://schemas.microsoft.com/office/drawing/2014/main" id="{5A6CEBF0-41D2-4741-A765-B2673A4EEB5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Pre-fetching generally increases power consumption, primarily due to prefetched data that is unused.</a:t>
            </a:r>
          </a:p>
        </p:txBody>
      </p:sp>
      <p:sp>
        <p:nvSpPr>
          <p:cNvPr id="75779" name="Slide Number Placeholder 3">
            <a:extLst>
              <a:ext uri="{FF2B5EF4-FFF2-40B4-BE49-F238E27FC236}">
                <a16:creationId xmlns:a16="http://schemas.microsoft.com/office/drawing/2014/main" id="{38858B22-929E-894F-BCEE-1A6A54E8EAF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8C57C109-BAA4-1F49-AA0A-DED2DDBCDBC5}" type="slidenum">
              <a:rPr lang="en-US" altLang="en-US"/>
              <a:pPr>
                <a:spcBef>
                  <a:spcPct val="0"/>
                </a:spcBef>
              </a:pPr>
              <a:t>33</a:t>
            </a:fld>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a:extLst>
              <a:ext uri="{FF2B5EF4-FFF2-40B4-BE49-F238E27FC236}">
                <a16:creationId xmlns:a16="http://schemas.microsoft.com/office/drawing/2014/main" id="{0C0B912E-89FA-D24F-86AD-1541965C6030}"/>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22530" name="Rectangle 3">
            <a:extLst>
              <a:ext uri="{FF2B5EF4-FFF2-40B4-BE49-F238E27FC236}">
                <a16:creationId xmlns:a16="http://schemas.microsoft.com/office/drawing/2014/main" id="{CAF91DEB-B464-5148-A35D-9FEE16983A9F}"/>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9ED281BD-37A4-2641-8999-096ECB070BC1}" type="datetime3">
              <a:rPr lang="en-US" altLang="en-US" smtClean="0"/>
              <a:pPr>
                <a:spcBef>
                  <a:spcPct val="0"/>
                </a:spcBef>
              </a:pPr>
              <a:t>22 July 2022</a:t>
            </a:fld>
            <a:endParaRPr lang="en-US" altLang="en-US"/>
          </a:p>
        </p:txBody>
      </p:sp>
      <p:sp>
        <p:nvSpPr>
          <p:cNvPr id="22531" name="Rectangle 6">
            <a:extLst>
              <a:ext uri="{FF2B5EF4-FFF2-40B4-BE49-F238E27FC236}">
                <a16:creationId xmlns:a16="http://schemas.microsoft.com/office/drawing/2014/main" id="{CECE6824-FB56-0F47-A030-0BB6E7B2695C}"/>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22532" name="Rectangle 7">
            <a:extLst>
              <a:ext uri="{FF2B5EF4-FFF2-40B4-BE49-F238E27FC236}">
                <a16:creationId xmlns:a16="http://schemas.microsoft.com/office/drawing/2014/main" id="{59A02371-E2ED-1444-B135-A5E85916C28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F7667292-5780-DC47-875E-B57DE55047C6}" type="slidenum">
              <a:rPr lang="en-US" altLang="en-US"/>
              <a:pPr>
                <a:spcBef>
                  <a:spcPct val="0"/>
                </a:spcBef>
              </a:pPr>
              <a:t>4</a:t>
            </a:fld>
            <a:endParaRPr lang="en-US" altLang="en-US"/>
          </a:p>
        </p:txBody>
      </p:sp>
      <p:sp>
        <p:nvSpPr>
          <p:cNvPr id="22533" name="Rectangle 2">
            <a:extLst>
              <a:ext uri="{FF2B5EF4-FFF2-40B4-BE49-F238E27FC236}">
                <a16:creationId xmlns:a16="http://schemas.microsoft.com/office/drawing/2014/main" id="{9FC3BE39-4255-294F-B008-D2D59841CB11}"/>
              </a:ext>
            </a:extLst>
          </p:cNvPr>
          <p:cNvSpPr>
            <a:spLocks noGrp="1" noRot="1" noChangeAspect="1" noChangeArrowheads="1" noTextEdit="1"/>
          </p:cNvSpPr>
          <p:nvPr>
            <p:ph type="sldImg"/>
          </p:nvPr>
        </p:nvSpPr>
        <p:spPr>
          <a:ln/>
        </p:spPr>
      </p:sp>
      <p:sp>
        <p:nvSpPr>
          <p:cNvPr id="22534" name="Rectangle 3">
            <a:extLst>
              <a:ext uri="{FF2B5EF4-FFF2-40B4-BE49-F238E27FC236}">
                <a16:creationId xmlns:a16="http://schemas.microsoft.com/office/drawing/2014/main" id="{EF0A7EE8-C064-094B-BA01-247C83D10A2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Caching must cope with translation of virtual address to physical address.</a:t>
            </a:r>
          </a:p>
          <a:p>
            <a:r>
              <a:rPr lang="en-AU" altLang="en-US">
                <a:latin typeface="Arial" panose="020B0604020202020204" pitchFamily="34" charset="0"/>
                <a:ea typeface="ＭＳ Ｐゴシック" panose="020B0600070205080204" pitchFamily="34" charset="-128"/>
              </a:rPr>
              <a:t>Common optimization:  Use the page offset, i.e., the part that is identical in both virtual and physical addresses, to index the ache.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2">
            <a:extLst>
              <a:ext uri="{FF2B5EF4-FFF2-40B4-BE49-F238E27FC236}">
                <a16:creationId xmlns:a16="http://schemas.microsoft.com/office/drawing/2014/main" id="{31FDE71B-D653-0A4B-9DAF-AA05C2DD119F}"/>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77826" name="Rectangle 3">
            <a:extLst>
              <a:ext uri="{FF2B5EF4-FFF2-40B4-BE49-F238E27FC236}">
                <a16:creationId xmlns:a16="http://schemas.microsoft.com/office/drawing/2014/main" id="{B16250F4-B96C-7446-94D1-F01042FD043C}"/>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6BC3A3E7-09C2-BF46-8DC6-09C07341A44D}" type="datetime3">
              <a:rPr lang="en-US" altLang="en-US" smtClean="0"/>
              <a:pPr>
                <a:spcBef>
                  <a:spcPct val="0"/>
                </a:spcBef>
              </a:pPr>
              <a:t>22 July 2022</a:t>
            </a:fld>
            <a:endParaRPr lang="en-US" altLang="en-US"/>
          </a:p>
        </p:txBody>
      </p:sp>
      <p:sp>
        <p:nvSpPr>
          <p:cNvPr id="77827" name="Rectangle 6">
            <a:extLst>
              <a:ext uri="{FF2B5EF4-FFF2-40B4-BE49-F238E27FC236}">
                <a16:creationId xmlns:a16="http://schemas.microsoft.com/office/drawing/2014/main" id="{C72EB0E4-BF28-3E4F-9DA8-DEE37CAA8BE0}"/>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77828" name="Rectangle 7">
            <a:extLst>
              <a:ext uri="{FF2B5EF4-FFF2-40B4-BE49-F238E27FC236}">
                <a16:creationId xmlns:a16="http://schemas.microsoft.com/office/drawing/2014/main" id="{E3AF7D96-84EF-E046-B66F-FE2E286F58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D410B224-F7F8-8D4F-95A9-CCEFB1764754}" type="slidenum">
              <a:rPr lang="en-US" altLang="en-US"/>
              <a:pPr>
                <a:spcBef>
                  <a:spcPct val="0"/>
                </a:spcBef>
              </a:pPr>
              <a:t>34</a:t>
            </a:fld>
            <a:endParaRPr lang="en-US" altLang="en-US"/>
          </a:p>
        </p:txBody>
      </p:sp>
      <p:sp>
        <p:nvSpPr>
          <p:cNvPr id="77829" name="Rectangle 2">
            <a:extLst>
              <a:ext uri="{FF2B5EF4-FFF2-40B4-BE49-F238E27FC236}">
                <a16:creationId xmlns:a16="http://schemas.microsoft.com/office/drawing/2014/main" id="{0295890A-381D-CA4C-8EF9-3CEB5F9513B8}"/>
              </a:ext>
            </a:extLst>
          </p:cNvPr>
          <p:cNvSpPr>
            <a:spLocks noGrp="1" noRot="1" noChangeAspect="1" noChangeArrowheads="1" noTextEdit="1"/>
          </p:cNvSpPr>
          <p:nvPr>
            <p:ph type="sldImg"/>
          </p:nvPr>
        </p:nvSpPr>
        <p:spPr>
          <a:ln/>
        </p:spPr>
      </p:sp>
      <p:sp>
        <p:nvSpPr>
          <p:cNvPr id="77830" name="Rectangle 3">
            <a:extLst>
              <a:ext uri="{FF2B5EF4-FFF2-40B4-BE49-F238E27FC236}">
                <a16:creationId xmlns:a16="http://schemas.microsoft.com/office/drawing/2014/main" id="{F3A176AF-1302-C14C-846A-5BC1204FCB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Nonblocking caches effectively reduce miss penalty by overlapping execution with memory access.  Another way?</a:t>
            </a:r>
          </a:p>
          <a:p>
            <a:r>
              <a:rPr lang="en-AU" altLang="en-US">
                <a:latin typeface="Arial" panose="020B0604020202020204" pitchFamily="34" charset="0"/>
                <a:ea typeface="ＭＳ Ｐゴシック" panose="020B0600070205080204" pitchFamily="34" charset="-128"/>
              </a:rPr>
              <a:t>Prefetch items before CPU requests them.  Instruction or data.</a:t>
            </a:r>
          </a:p>
          <a:p>
            <a:pPr>
              <a:buFontTx/>
              <a:buChar char="-"/>
            </a:pPr>
            <a:r>
              <a:rPr lang="en-AU" altLang="en-US">
                <a:latin typeface="Arial" panose="020B0604020202020204" pitchFamily="34" charset="0"/>
                <a:ea typeface="ＭＳ Ｐゴシック" panose="020B0600070205080204" pitchFamily="34" charset="-128"/>
              </a:rPr>
              <a:t>I-fetch: Done in hardware outside the cache in a stream buffer. CPU fetches two blocks on a miss.</a:t>
            </a:r>
          </a:p>
          <a:p>
            <a:pPr>
              <a:buFontTx/>
              <a:buChar char="-"/>
            </a:pPr>
            <a:r>
              <a:rPr lang="en-AU" altLang="en-US">
                <a:latin typeface="Arial" panose="020B0604020202020204" pitchFamily="34" charset="0"/>
                <a:ea typeface="ＭＳ Ｐゴシック" panose="020B0600070205080204" pitchFamily="34" charset="-128"/>
              </a:rPr>
              <a:t>Requested block into i-$.</a:t>
            </a:r>
          </a:p>
          <a:p>
            <a:pPr>
              <a:buFontTx/>
              <a:buChar char="-"/>
            </a:pPr>
            <a:r>
              <a:rPr lang="en-AU" altLang="en-US">
                <a:latin typeface="Arial" panose="020B0604020202020204" pitchFamily="34" charset="0"/>
                <a:ea typeface="ＭＳ Ｐゴシック" panose="020B0600070205080204" pitchFamily="34" charset="-128"/>
              </a:rPr>
              <a:t>Prefetched block into instruction stream buffer.</a:t>
            </a:r>
          </a:p>
          <a:p>
            <a:pPr>
              <a:buFontTx/>
              <a:buChar char="-"/>
            </a:pPr>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Subset of SPEC2000 benchmarks shown.  15 missing ones only improve performance by &lt; 15%.</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2">
            <a:extLst>
              <a:ext uri="{FF2B5EF4-FFF2-40B4-BE49-F238E27FC236}">
                <a16:creationId xmlns:a16="http://schemas.microsoft.com/office/drawing/2014/main" id="{3B556959-5B5D-484D-A42B-7CB4F9E3576E}"/>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79874" name="Rectangle 3">
            <a:extLst>
              <a:ext uri="{FF2B5EF4-FFF2-40B4-BE49-F238E27FC236}">
                <a16:creationId xmlns:a16="http://schemas.microsoft.com/office/drawing/2014/main" id="{04CFA1AA-7B10-C646-A0B8-1B302F7A15DF}"/>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3BC13D6D-AE7A-7249-9B31-132F41B248C8}" type="datetime3">
              <a:rPr lang="en-US" altLang="en-US" smtClean="0"/>
              <a:pPr>
                <a:spcBef>
                  <a:spcPct val="0"/>
                </a:spcBef>
              </a:pPr>
              <a:t>22 July 2022</a:t>
            </a:fld>
            <a:endParaRPr lang="en-US" altLang="en-US"/>
          </a:p>
        </p:txBody>
      </p:sp>
      <p:sp>
        <p:nvSpPr>
          <p:cNvPr id="79875" name="Rectangle 6">
            <a:extLst>
              <a:ext uri="{FF2B5EF4-FFF2-40B4-BE49-F238E27FC236}">
                <a16:creationId xmlns:a16="http://schemas.microsoft.com/office/drawing/2014/main" id="{6B939740-C952-594B-A232-FCD0E3AA4F1B}"/>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79876" name="Rectangle 7">
            <a:extLst>
              <a:ext uri="{FF2B5EF4-FFF2-40B4-BE49-F238E27FC236}">
                <a16:creationId xmlns:a16="http://schemas.microsoft.com/office/drawing/2014/main" id="{6B333CF9-B345-5542-AB17-73F335F89B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04BB5FB5-75FC-684C-B51F-606EC240DDC4}" type="slidenum">
              <a:rPr lang="en-US" altLang="en-US"/>
              <a:pPr>
                <a:spcBef>
                  <a:spcPct val="0"/>
                </a:spcBef>
              </a:pPr>
              <a:t>35</a:t>
            </a:fld>
            <a:endParaRPr lang="en-US" altLang="en-US"/>
          </a:p>
        </p:txBody>
      </p:sp>
      <p:sp>
        <p:nvSpPr>
          <p:cNvPr id="79877" name="Rectangle 2">
            <a:extLst>
              <a:ext uri="{FF2B5EF4-FFF2-40B4-BE49-F238E27FC236}">
                <a16:creationId xmlns:a16="http://schemas.microsoft.com/office/drawing/2014/main" id="{63EBA439-AABD-3F4F-9316-38E659F34AC0}"/>
              </a:ext>
            </a:extLst>
          </p:cNvPr>
          <p:cNvSpPr>
            <a:spLocks noGrp="1" noRot="1" noChangeAspect="1" noChangeArrowheads="1" noTextEdit="1"/>
          </p:cNvSpPr>
          <p:nvPr>
            <p:ph type="sldImg"/>
          </p:nvPr>
        </p:nvSpPr>
        <p:spPr>
          <a:ln/>
        </p:spPr>
      </p:sp>
      <p:sp>
        <p:nvSpPr>
          <p:cNvPr id="79878" name="Rectangle 3">
            <a:extLst>
              <a:ext uri="{FF2B5EF4-FFF2-40B4-BE49-F238E27FC236}">
                <a16:creationId xmlns:a16="http://schemas.microsoft.com/office/drawing/2014/main" id="{8AF88219-EE0C-D842-869B-A089B4C6D2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Faulting pre-fetch occurs when the address causes an exception for virtual address faults and protection violations.</a:t>
            </a:r>
          </a:p>
          <a:p>
            <a:r>
              <a:rPr lang="en-AU" altLang="en-US">
                <a:latin typeface="Arial" panose="020B0604020202020204" pitchFamily="34" charset="0"/>
                <a:ea typeface="ＭＳ Ｐゴシック" panose="020B0600070205080204" pitchFamily="34" charset="-128"/>
              </a:rPr>
              <a:t>Using this terminology, a normal load instruction could be considered a “faulting register prefetch instruction.”</a:t>
            </a:r>
          </a:p>
          <a:p>
            <a:r>
              <a:rPr lang="en-AU" altLang="en-US">
                <a:latin typeface="Arial" panose="020B0604020202020204" pitchFamily="34" charset="0"/>
                <a:ea typeface="ＭＳ Ｐゴシック" panose="020B0600070205080204" pitchFamily="34" charset="-128"/>
              </a:rPr>
              <a:t>Non-faulting prefetches simply turn into no-ops.</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a:extLst>
              <a:ext uri="{FF2B5EF4-FFF2-40B4-BE49-F238E27FC236}">
                <a16:creationId xmlns:a16="http://schemas.microsoft.com/office/drawing/2014/main" id="{81F046E2-73FD-4048-84B9-F9FC3620E161}"/>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81922" name="Rectangle 3">
            <a:extLst>
              <a:ext uri="{FF2B5EF4-FFF2-40B4-BE49-F238E27FC236}">
                <a16:creationId xmlns:a16="http://schemas.microsoft.com/office/drawing/2014/main" id="{2264C54A-DA63-AB4D-8F27-2FAB5CA4B6F3}"/>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7E40CE6E-467F-5A4A-9D2B-1C7866E4F913}" type="datetime3">
              <a:rPr lang="en-US" altLang="en-US" smtClean="0"/>
              <a:pPr>
                <a:spcBef>
                  <a:spcPct val="0"/>
                </a:spcBef>
              </a:pPr>
              <a:t>22 July 2022</a:t>
            </a:fld>
            <a:endParaRPr lang="en-US" altLang="en-US"/>
          </a:p>
        </p:txBody>
      </p:sp>
      <p:sp>
        <p:nvSpPr>
          <p:cNvPr id="81923" name="Rectangle 6">
            <a:extLst>
              <a:ext uri="{FF2B5EF4-FFF2-40B4-BE49-F238E27FC236}">
                <a16:creationId xmlns:a16="http://schemas.microsoft.com/office/drawing/2014/main" id="{9B416CBF-0DE4-EC47-B31F-873DAC9BE9FA}"/>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81924" name="Rectangle 7">
            <a:extLst>
              <a:ext uri="{FF2B5EF4-FFF2-40B4-BE49-F238E27FC236}">
                <a16:creationId xmlns:a16="http://schemas.microsoft.com/office/drawing/2014/main" id="{8C69632C-4C22-4E40-B9D9-077DF82AB49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EF2A77AA-06A4-194A-86F5-50B4CF6EAE28}" type="slidenum">
              <a:rPr lang="en-US" altLang="en-US"/>
              <a:pPr>
                <a:spcBef>
                  <a:spcPct val="0"/>
                </a:spcBef>
              </a:pPr>
              <a:t>36</a:t>
            </a:fld>
            <a:endParaRPr lang="en-US" altLang="en-US"/>
          </a:p>
        </p:txBody>
      </p:sp>
      <p:sp>
        <p:nvSpPr>
          <p:cNvPr id="81925" name="Rectangle 2">
            <a:extLst>
              <a:ext uri="{FF2B5EF4-FFF2-40B4-BE49-F238E27FC236}">
                <a16:creationId xmlns:a16="http://schemas.microsoft.com/office/drawing/2014/main" id="{C4D44A12-1B55-D343-9C03-C3D5BB5FBD93}"/>
              </a:ext>
            </a:extLst>
          </p:cNvPr>
          <p:cNvSpPr>
            <a:spLocks noGrp="1" noRot="1" noChangeAspect="1" noChangeArrowheads="1" noTextEdit="1"/>
          </p:cNvSpPr>
          <p:nvPr>
            <p:ph type="sldImg"/>
          </p:nvPr>
        </p:nvSpPr>
        <p:spPr>
          <a:ln/>
        </p:spPr>
      </p:sp>
      <p:sp>
        <p:nvSpPr>
          <p:cNvPr id="81926" name="Rectangle 3">
            <a:extLst>
              <a:ext uri="{FF2B5EF4-FFF2-40B4-BE49-F238E27FC236}">
                <a16:creationId xmlns:a16="http://schemas.microsoft.com/office/drawing/2014/main" id="{0557B1DD-631D-C140-B43D-B2323AEF260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Summary of 10 advanced cache optimizations showing impact on cache performance, power consumption, and complexity.  Although generally a technique helps only one factor, prefetching can reduce misses if done sufficiently early; if not, it can reduce miss penalty.</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 means positive impact.  - negative impact.  Blank means no impact</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0 means easiest.  3 means hardest.</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a:extLst>
              <a:ext uri="{FF2B5EF4-FFF2-40B4-BE49-F238E27FC236}">
                <a16:creationId xmlns:a16="http://schemas.microsoft.com/office/drawing/2014/main" id="{648A80ED-4151-D548-80B4-4670F86D7DA5}"/>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83970" name="Rectangle 3">
            <a:extLst>
              <a:ext uri="{FF2B5EF4-FFF2-40B4-BE49-F238E27FC236}">
                <a16:creationId xmlns:a16="http://schemas.microsoft.com/office/drawing/2014/main" id="{9BDB9E74-989F-864D-98F0-78EC4FAD25A4}"/>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98EA97FF-3001-AB4F-8171-FA1FE0E12D11}" type="datetime3">
              <a:rPr lang="en-US" altLang="en-US" smtClean="0"/>
              <a:pPr>
                <a:spcBef>
                  <a:spcPct val="0"/>
                </a:spcBef>
              </a:pPr>
              <a:t>22 July 2022</a:t>
            </a:fld>
            <a:endParaRPr lang="en-US" altLang="en-US"/>
          </a:p>
        </p:txBody>
      </p:sp>
      <p:sp>
        <p:nvSpPr>
          <p:cNvPr id="83971" name="Rectangle 6">
            <a:extLst>
              <a:ext uri="{FF2B5EF4-FFF2-40B4-BE49-F238E27FC236}">
                <a16:creationId xmlns:a16="http://schemas.microsoft.com/office/drawing/2014/main" id="{FEDE1717-F722-C54C-8397-7122D13C22D2}"/>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83972" name="Rectangle 7">
            <a:extLst>
              <a:ext uri="{FF2B5EF4-FFF2-40B4-BE49-F238E27FC236}">
                <a16:creationId xmlns:a16="http://schemas.microsoft.com/office/drawing/2014/main" id="{5D3C88E1-675C-2C46-B27C-D8E2BB6F0B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08A541AC-4A75-8D4D-9ADC-CE9A1CEEDB7F}" type="slidenum">
              <a:rPr lang="en-US" altLang="en-US"/>
              <a:pPr>
                <a:spcBef>
                  <a:spcPct val="0"/>
                </a:spcBef>
              </a:pPr>
              <a:t>38</a:t>
            </a:fld>
            <a:endParaRPr lang="en-US" altLang="en-US"/>
          </a:p>
        </p:txBody>
      </p:sp>
      <p:sp>
        <p:nvSpPr>
          <p:cNvPr id="83973" name="Rectangle 2">
            <a:extLst>
              <a:ext uri="{FF2B5EF4-FFF2-40B4-BE49-F238E27FC236}">
                <a16:creationId xmlns:a16="http://schemas.microsoft.com/office/drawing/2014/main" id="{ABEC9DE0-AD5C-C748-BCE9-275CC885AF88}"/>
              </a:ext>
            </a:extLst>
          </p:cNvPr>
          <p:cNvSpPr>
            <a:spLocks noGrp="1" noRot="1" noChangeAspect="1" noChangeArrowheads="1" noTextEdit="1"/>
          </p:cNvSpPr>
          <p:nvPr>
            <p:ph type="sldImg"/>
          </p:nvPr>
        </p:nvSpPr>
        <p:spPr>
          <a:ln/>
        </p:spPr>
      </p:sp>
      <p:sp>
        <p:nvSpPr>
          <p:cNvPr id="83974" name="Rectangle 3">
            <a:extLst>
              <a:ext uri="{FF2B5EF4-FFF2-40B4-BE49-F238E27FC236}">
                <a16:creationId xmlns:a16="http://schemas.microsoft.com/office/drawing/2014/main" id="{A47DC8AC-240E-4348-A7B4-629D9F63187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2">
            <a:extLst>
              <a:ext uri="{FF2B5EF4-FFF2-40B4-BE49-F238E27FC236}">
                <a16:creationId xmlns:a16="http://schemas.microsoft.com/office/drawing/2014/main" id="{62FE0F33-9F05-DE4B-B80F-909F48A79F51}"/>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86018" name="Rectangle 3">
            <a:extLst>
              <a:ext uri="{FF2B5EF4-FFF2-40B4-BE49-F238E27FC236}">
                <a16:creationId xmlns:a16="http://schemas.microsoft.com/office/drawing/2014/main" id="{AF1ABBE4-4D6B-EC43-9EEA-9441BE3C5473}"/>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88A2FD90-49E9-BF44-A1AE-38D84207198E}" type="datetime3">
              <a:rPr lang="en-US" altLang="en-US" smtClean="0"/>
              <a:pPr>
                <a:spcBef>
                  <a:spcPct val="0"/>
                </a:spcBef>
              </a:pPr>
              <a:t>22 July 2022</a:t>
            </a:fld>
            <a:endParaRPr lang="en-US" altLang="en-US"/>
          </a:p>
        </p:txBody>
      </p:sp>
      <p:sp>
        <p:nvSpPr>
          <p:cNvPr id="86019" name="Rectangle 6">
            <a:extLst>
              <a:ext uri="{FF2B5EF4-FFF2-40B4-BE49-F238E27FC236}">
                <a16:creationId xmlns:a16="http://schemas.microsoft.com/office/drawing/2014/main" id="{48EB0880-77C1-8C46-B88A-7DA2A64D3855}"/>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86020" name="Rectangle 7">
            <a:extLst>
              <a:ext uri="{FF2B5EF4-FFF2-40B4-BE49-F238E27FC236}">
                <a16:creationId xmlns:a16="http://schemas.microsoft.com/office/drawing/2014/main" id="{A4617B55-F2AA-7444-AEB2-3E2D2289E9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48AB379C-B28F-D547-90CC-6D40B1E1AE29}" type="slidenum">
              <a:rPr lang="en-US" altLang="en-US"/>
              <a:pPr>
                <a:spcBef>
                  <a:spcPct val="0"/>
                </a:spcBef>
              </a:pPr>
              <a:t>39</a:t>
            </a:fld>
            <a:endParaRPr lang="en-US" altLang="en-US"/>
          </a:p>
        </p:txBody>
      </p:sp>
      <p:sp>
        <p:nvSpPr>
          <p:cNvPr id="86021" name="Rectangle 2">
            <a:extLst>
              <a:ext uri="{FF2B5EF4-FFF2-40B4-BE49-F238E27FC236}">
                <a16:creationId xmlns:a16="http://schemas.microsoft.com/office/drawing/2014/main" id="{CF382241-1B16-824A-99D9-17D8A79AC1D2}"/>
              </a:ext>
            </a:extLst>
          </p:cNvPr>
          <p:cNvSpPr>
            <a:spLocks noGrp="1" noRot="1" noChangeAspect="1" noChangeArrowheads="1" noTextEdit="1"/>
          </p:cNvSpPr>
          <p:nvPr>
            <p:ph type="sldImg"/>
          </p:nvPr>
        </p:nvSpPr>
        <p:spPr>
          <a:ln/>
        </p:spPr>
      </p:sp>
      <p:sp>
        <p:nvSpPr>
          <p:cNvPr id="86022" name="Rectangle 3">
            <a:extLst>
              <a:ext uri="{FF2B5EF4-FFF2-40B4-BE49-F238E27FC236}">
                <a16:creationId xmlns:a16="http://schemas.microsoft.com/office/drawing/2014/main" id="{CC5CB4B1-C5EB-AB4A-A90F-05F4C5DBEE4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2">
            <a:extLst>
              <a:ext uri="{FF2B5EF4-FFF2-40B4-BE49-F238E27FC236}">
                <a16:creationId xmlns:a16="http://schemas.microsoft.com/office/drawing/2014/main" id="{FBA722C5-8FCD-2548-8374-6CFD373DA467}"/>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88066" name="Rectangle 3">
            <a:extLst>
              <a:ext uri="{FF2B5EF4-FFF2-40B4-BE49-F238E27FC236}">
                <a16:creationId xmlns:a16="http://schemas.microsoft.com/office/drawing/2014/main" id="{46363847-1B1E-AB4B-B772-F75EF2F6FAC5}"/>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085697EC-0B2F-404A-A78D-D6C860B6E105}" type="datetime3">
              <a:rPr lang="en-US" altLang="en-US" smtClean="0"/>
              <a:pPr>
                <a:spcBef>
                  <a:spcPct val="0"/>
                </a:spcBef>
              </a:pPr>
              <a:t>22 July 2022</a:t>
            </a:fld>
            <a:endParaRPr lang="en-US" altLang="en-US"/>
          </a:p>
        </p:txBody>
      </p:sp>
      <p:sp>
        <p:nvSpPr>
          <p:cNvPr id="88067" name="Rectangle 6">
            <a:extLst>
              <a:ext uri="{FF2B5EF4-FFF2-40B4-BE49-F238E27FC236}">
                <a16:creationId xmlns:a16="http://schemas.microsoft.com/office/drawing/2014/main" id="{6DFE34BF-F893-9F4E-8656-5D2D2C984767}"/>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88068" name="Rectangle 7">
            <a:extLst>
              <a:ext uri="{FF2B5EF4-FFF2-40B4-BE49-F238E27FC236}">
                <a16:creationId xmlns:a16="http://schemas.microsoft.com/office/drawing/2014/main" id="{809F8F0C-54C9-654A-953D-70FA878F0D0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F0271350-AA90-DF43-8743-6E1B8F4CBEFA}" type="slidenum">
              <a:rPr lang="en-US" altLang="en-US"/>
              <a:pPr>
                <a:spcBef>
                  <a:spcPct val="0"/>
                </a:spcBef>
              </a:pPr>
              <a:t>40</a:t>
            </a:fld>
            <a:endParaRPr lang="en-US" altLang="en-US"/>
          </a:p>
        </p:txBody>
      </p:sp>
      <p:sp>
        <p:nvSpPr>
          <p:cNvPr id="88069" name="Rectangle 2">
            <a:extLst>
              <a:ext uri="{FF2B5EF4-FFF2-40B4-BE49-F238E27FC236}">
                <a16:creationId xmlns:a16="http://schemas.microsoft.com/office/drawing/2014/main" id="{E339677A-0198-0248-950B-DB565EB95444}"/>
              </a:ext>
            </a:extLst>
          </p:cNvPr>
          <p:cNvSpPr>
            <a:spLocks noGrp="1" noRot="1" noChangeAspect="1" noChangeArrowheads="1" noTextEdit="1"/>
          </p:cNvSpPr>
          <p:nvPr>
            <p:ph type="sldImg"/>
          </p:nvPr>
        </p:nvSpPr>
        <p:spPr>
          <a:ln/>
        </p:spPr>
      </p:sp>
      <p:sp>
        <p:nvSpPr>
          <p:cNvPr id="88070" name="Rectangle 3">
            <a:extLst>
              <a:ext uri="{FF2B5EF4-FFF2-40B4-BE49-F238E27FC236}">
                <a16:creationId xmlns:a16="http://schemas.microsoft.com/office/drawing/2014/main" id="{D9DABF25-58F3-9E4E-A9AE-14A6C683F3F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TRUE / FALSE question.  A computer bus operating with </a:t>
            </a:r>
            <a:r>
              <a:rPr lang="en-US" altLang="en-US" b="1">
                <a:latin typeface="Arial" panose="020B0604020202020204" pitchFamily="34" charset="0"/>
                <a:ea typeface="ＭＳ Ｐゴシック" panose="020B0600070205080204" pitchFamily="34" charset="-128"/>
              </a:rPr>
              <a:t>double data rate</a:t>
            </a:r>
            <a:r>
              <a:rPr lang="en-US" altLang="en-US">
                <a:latin typeface="Arial" panose="020B0604020202020204" pitchFamily="34" charset="0"/>
                <a:ea typeface="ＭＳ Ｐゴシック" panose="020B0600070205080204" pitchFamily="34" charset="-128"/>
              </a:rPr>
              <a:t> (</a:t>
            </a:r>
            <a:r>
              <a:rPr lang="en-US" altLang="en-US" b="1">
                <a:latin typeface="Arial" panose="020B0604020202020204" pitchFamily="34" charset="0"/>
                <a:ea typeface="ＭＳ Ｐゴシック" panose="020B0600070205080204" pitchFamily="34" charset="-128"/>
              </a:rPr>
              <a:t>DDR</a:t>
            </a:r>
            <a:r>
              <a:rPr lang="en-US" altLang="en-US">
                <a:latin typeface="Arial" panose="020B0604020202020204" pitchFamily="34" charset="0"/>
                <a:ea typeface="ＭＳ Ｐゴシック" panose="020B0600070205080204" pitchFamily="34" charset="-128"/>
              </a:rPr>
              <a:t>) transfers </a:t>
            </a:r>
            <a:r>
              <a:rPr lang="en-US" altLang="en-US" b="1">
                <a:latin typeface="Arial" panose="020B0604020202020204" pitchFamily="34" charset="0"/>
                <a:ea typeface="ＭＳ Ｐゴシック" panose="020B0600070205080204" pitchFamily="34" charset="-128"/>
              </a:rPr>
              <a:t>data</a:t>
            </a:r>
            <a:r>
              <a:rPr lang="en-US" altLang="en-US">
                <a:latin typeface="Arial" panose="020B0604020202020204" pitchFamily="34" charset="0"/>
                <a:ea typeface="ＭＳ Ｐゴシック" panose="020B0600070205080204" pitchFamily="34" charset="-128"/>
              </a:rPr>
              <a:t> on both the rising and falling edges of the clock signal. </a:t>
            </a:r>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2">
            <a:extLst>
              <a:ext uri="{FF2B5EF4-FFF2-40B4-BE49-F238E27FC236}">
                <a16:creationId xmlns:a16="http://schemas.microsoft.com/office/drawing/2014/main" id="{5C4437A5-791B-694E-ADF1-1312C98C8D8E}"/>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90114" name="Rectangle 3">
            <a:extLst>
              <a:ext uri="{FF2B5EF4-FFF2-40B4-BE49-F238E27FC236}">
                <a16:creationId xmlns:a16="http://schemas.microsoft.com/office/drawing/2014/main" id="{238BEAC6-F946-7140-B1E1-DFA12C4168E0}"/>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924DE89A-1E63-6E41-BEE2-E5CABB576001}" type="datetime3">
              <a:rPr lang="en-US" altLang="en-US" smtClean="0"/>
              <a:pPr>
                <a:spcBef>
                  <a:spcPct val="0"/>
                </a:spcBef>
              </a:pPr>
              <a:t>22 July 2022</a:t>
            </a:fld>
            <a:endParaRPr lang="en-US" altLang="en-US"/>
          </a:p>
        </p:txBody>
      </p:sp>
      <p:sp>
        <p:nvSpPr>
          <p:cNvPr id="90115" name="Rectangle 6">
            <a:extLst>
              <a:ext uri="{FF2B5EF4-FFF2-40B4-BE49-F238E27FC236}">
                <a16:creationId xmlns:a16="http://schemas.microsoft.com/office/drawing/2014/main" id="{8CA58B9C-A389-F647-822C-B27A0AD478C4}"/>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90116" name="Rectangle 7">
            <a:extLst>
              <a:ext uri="{FF2B5EF4-FFF2-40B4-BE49-F238E27FC236}">
                <a16:creationId xmlns:a16="http://schemas.microsoft.com/office/drawing/2014/main" id="{466516F4-7914-9C49-AE39-7B4597B816B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77051C33-C044-514F-AC94-5721F93AAE88}" type="slidenum">
              <a:rPr lang="en-US" altLang="en-US"/>
              <a:pPr>
                <a:spcBef>
                  <a:spcPct val="0"/>
                </a:spcBef>
              </a:pPr>
              <a:t>41</a:t>
            </a:fld>
            <a:endParaRPr lang="en-US" altLang="en-US"/>
          </a:p>
        </p:txBody>
      </p:sp>
      <p:sp>
        <p:nvSpPr>
          <p:cNvPr id="90117" name="Rectangle 2">
            <a:extLst>
              <a:ext uri="{FF2B5EF4-FFF2-40B4-BE49-F238E27FC236}">
                <a16:creationId xmlns:a16="http://schemas.microsoft.com/office/drawing/2014/main" id="{03078B37-0FB4-B54B-BFBC-B241A88177C0}"/>
              </a:ext>
            </a:extLst>
          </p:cNvPr>
          <p:cNvSpPr>
            <a:spLocks noGrp="1" noRot="1" noChangeAspect="1" noChangeArrowheads="1" noTextEdit="1"/>
          </p:cNvSpPr>
          <p:nvPr>
            <p:ph type="sldImg"/>
          </p:nvPr>
        </p:nvSpPr>
        <p:spPr>
          <a:ln/>
        </p:spPr>
      </p:sp>
      <p:sp>
        <p:nvSpPr>
          <p:cNvPr id="90118" name="Rectangle 3">
            <a:extLst>
              <a:ext uri="{FF2B5EF4-FFF2-40B4-BE49-F238E27FC236}">
                <a16:creationId xmlns:a16="http://schemas.microsoft.com/office/drawing/2014/main" id="{BD168FD8-C9BB-E348-BFCD-1923C767AD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Figure 2.13</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A</a:t>
            </a:r>
            <a:r>
              <a:rPr lang="en-US" altLang="en-US">
                <a:latin typeface="Arial" panose="020B0604020202020204" pitchFamily="34" charset="0"/>
                <a:ea typeface="ＭＳ Ｐゴシック" panose="020B0600070205080204" pitchFamily="34" charset="-128"/>
              </a:rPr>
              <a:t> computer bus operating with </a:t>
            </a:r>
            <a:r>
              <a:rPr lang="en-US" altLang="en-US" b="1">
                <a:latin typeface="Arial" panose="020B0604020202020204" pitchFamily="34" charset="0"/>
                <a:ea typeface="ＭＳ Ｐゴシック" panose="020B0600070205080204" pitchFamily="34" charset="-128"/>
              </a:rPr>
              <a:t>double data rate</a:t>
            </a:r>
            <a:r>
              <a:rPr lang="en-US" altLang="en-US">
                <a:latin typeface="Arial" panose="020B0604020202020204" pitchFamily="34" charset="0"/>
                <a:ea typeface="ＭＳ Ｐゴシック" panose="020B0600070205080204" pitchFamily="34" charset="-128"/>
              </a:rPr>
              <a:t> (</a:t>
            </a:r>
            <a:r>
              <a:rPr lang="en-US" altLang="en-US" b="1">
                <a:latin typeface="Arial" panose="020B0604020202020204" pitchFamily="34" charset="0"/>
                <a:ea typeface="ＭＳ Ｐゴシック" panose="020B0600070205080204" pitchFamily="34" charset="-128"/>
              </a:rPr>
              <a:t>DDR</a:t>
            </a:r>
            <a:r>
              <a:rPr lang="en-US" altLang="en-US">
                <a:latin typeface="Arial" panose="020B0604020202020204" pitchFamily="34" charset="0"/>
                <a:ea typeface="ＭＳ Ｐゴシック" panose="020B0600070205080204" pitchFamily="34" charset="-128"/>
              </a:rPr>
              <a:t>) transfers </a:t>
            </a:r>
            <a:r>
              <a:rPr lang="en-US" altLang="en-US" b="1">
                <a:latin typeface="Arial" panose="020B0604020202020204" pitchFamily="34" charset="0"/>
                <a:ea typeface="ＭＳ Ｐゴシック" panose="020B0600070205080204" pitchFamily="34" charset="-128"/>
              </a:rPr>
              <a:t>data</a:t>
            </a:r>
            <a:r>
              <a:rPr lang="en-US" altLang="en-US">
                <a:latin typeface="Arial" panose="020B0604020202020204" pitchFamily="34" charset="0"/>
                <a:ea typeface="ＭＳ Ｐゴシック" panose="020B0600070205080204" pitchFamily="34" charset="-128"/>
              </a:rPr>
              <a:t> on both the rising and falling edges of the clock signal. </a:t>
            </a:r>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2">
            <a:extLst>
              <a:ext uri="{FF2B5EF4-FFF2-40B4-BE49-F238E27FC236}">
                <a16:creationId xmlns:a16="http://schemas.microsoft.com/office/drawing/2014/main" id="{F693007C-19D0-6142-8F6E-1E5D0F8F4DE7}"/>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92162" name="Rectangle 3">
            <a:extLst>
              <a:ext uri="{FF2B5EF4-FFF2-40B4-BE49-F238E27FC236}">
                <a16:creationId xmlns:a16="http://schemas.microsoft.com/office/drawing/2014/main" id="{57969236-8D32-A34D-8502-939B8A38AA79}"/>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A20DD975-9608-494C-B3FE-8D20C92C59B0}" type="datetime3">
              <a:rPr lang="en-US" altLang="en-US" smtClean="0"/>
              <a:pPr>
                <a:spcBef>
                  <a:spcPct val="0"/>
                </a:spcBef>
              </a:pPr>
              <a:t>22 July 2022</a:t>
            </a:fld>
            <a:endParaRPr lang="en-US" altLang="en-US"/>
          </a:p>
        </p:txBody>
      </p:sp>
      <p:sp>
        <p:nvSpPr>
          <p:cNvPr id="92163" name="Rectangle 6">
            <a:extLst>
              <a:ext uri="{FF2B5EF4-FFF2-40B4-BE49-F238E27FC236}">
                <a16:creationId xmlns:a16="http://schemas.microsoft.com/office/drawing/2014/main" id="{F6A4B300-FB03-4544-98D8-FC1C230FD2BF}"/>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92164" name="Rectangle 7">
            <a:extLst>
              <a:ext uri="{FF2B5EF4-FFF2-40B4-BE49-F238E27FC236}">
                <a16:creationId xmlns:a16="http://schemas.microsoft.com/office/drawing/2014/main" id="{22879EEE-E502-E644-B801-4CB0E00DA0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45314A84-7E0A-254D-BBCA-24C1F9CE09F0}" type="slidenum">
              <a:rPr lang="en-US" altLang="en-US"/>
              <a:pPr>
                <a:spcBef>
                  <a:spcPct val="0"/>
                </a:spcBef>
              </a:pPr>
              <a:t>42</a:t>
            </a:fld>
            <a:endParaRPr lang="en-US" altLang="en-US"/>
          </a:p>
        </p:txBody>
      </p:sp>
      <p:sp>
        <p:nvSpPr>
          <p:cNvPr id="92165" name="Rectangle 2">
            <a:extLst>
              <a:ext uri="{FF2B5EF4-FFF2-40B4-BE49-F238E27FC236}">
                <a16:creationId xmlns:a16="http://schemas.microsoft.com/office/drawing/2014/main" id="{B80FBB02-0FDD-C645-B419-9CD17F9B16E0}"/>
              </a:ext>
            </a:extLst>
          </p:cNvPr>
          <p:cNvSpPr>
            <a:spLocks noGrp="1" noRot="1" noChangeAspect="1" noChangeArrowheads="1" noTextEdit="1"/>
          </p:cNvSpPr>
          <p:nvPr>
            <p:ph type="sldImg"/>
          </p:nvPr>
        </p:nvSpPr>
        <p:spPr>
          <a:ln/>
        </p:spPr>
      </p:sp>
      <p:sp>
        <p:nvSpPr>
          <p:cNvPr id="92166" name="Rectangle 3">
            <a:extLst>
              <a:ext uri="{FF2B5EF4-FFF2-40B4-BE49-F238E27FC236}">
                <a16:creationId xmlns:a16="http://schemas.microsoft.com/office/drawing/2014/main" id="{E8E63529-2E87-5548-9CB6-45F016E6F20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dirty="0">
                <a:latin typeface="Arial" panose="020B0604020202020204" pitchFamily="34" charset="0"/>
                <a:ea typeface="ＭＳ Ｐゴシック" panose="020B0600070205080204" pitchFamily="34" charset="-128"/>
              </a:rPr>
              <a:t>Figure 2.14. This should be updated. </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2">
            <a:extLst>
              <a:ext uri="{FF2B5EF4-FFF2-40B4-BE49-F238E27FC236}">
                <a16:creationId xmlns:a16="http://schemas.microsoft.com/office/drawing/2014/main" id="{4AAD469B-1AB6-824A-8E88-A55020A6E594}"/>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94210" name="Rectangle 3">
            <a:extLst>
              <a:ext uri="{FF2B5EF4-FFF2-40B4-BE49-F238E27FC236}">
                <a16:creationId xmlns:a16="http://schemas.microsoft.com/office/drawing/2014/main" id="{F09455F3-6979-EF4C-91C1-D4B903D897AE}"/>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B1DB4406-DB6D-5449-9115-589527FB3942}" type="datetime3">
              <a:rPr lang="en-US" altLang="en-US" smtClean="0"/>
              <a:pPr>
                <a:spcBef>
                  <a:spcPct val="0"/>
                </a:spcBef>
              </a:pPr>
              <a:t>22 July 2022</a:t>
            </a:fld>
            <a:endParaRPr lang="en-US" altLang="en-US"/>
          </a:p>
        </p:txBody>
      </p:sp>
      <p:sp>
        <p:nvSpPr>
          <p:cNvPr id="94211" name="Rectangle 6">
            <a:extLst>
              <a:ext uri="{FF2B5EF4-FFF2-40B4-BE49-F238E27FC236}">
                <a16:creationId xmlns:a16="http://schemas.microsoft.com/office/drawing/2014/main" id="{E8DF49D9-B317-0C4C-92E3-BB9162604DC7}"/>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94212" name="Rectangle 7">
            <a:extLst>
              <a:ext uri="{FF2B5EF4-FFF2-40B4-BE49-F238E27FC236}">
                <a16:creationId xmlns:a16="http://schemas.microsoft.com/office/drawing/2014/main" id="{7C912905-7403-344A-8CDF-EA49A228B8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2E9AFC01-6378-734D-B7A9-9127F1423311}" type="slidenum">
              <a:rPr lang="en-US" altLang="en-US"/>
              <a:pPr>
                <a:spcBef>
                  <a:spcPct val="0"/>
                </a:spcBef>
              </a:pPr>
              <a:t>43</a:t>
            </a:fld>
            <a:endParaRPr lang="en-US" altLang="en-US"/>
          </a:p>
        </p:txBody>
      </p:sp>
      <p:sp>
        <p:nvSpPr>
          <p:cNvPr id="94213" name="Rectangle 2">
            <a:extLst>
              <a:ext uri="{FF2B5EF4-FFF2-40B4-BE49-F238E27FC236}">
                <a16:creationId xmlns:a16="http://schemas.microsoft.com/office/drawing/2014/main" id="{26389E73-F992-F844-A7C1-6262487F67A3}"/>
              </a:ext>
            </a:extLst>
          </p:cNvPr>
          <p:cNvSpPr>
            <a:spLocks noGrp="1" noRot="1" noChangeAspect="1" noChangeArrowheads="1" noTextEdit="1"/>
          </p:cNvSpPr>
          <p:nvPr>
            <p:ph type="sldImg"/>
          </p:nvPr>
        </p:nvSpPr>
        <p:spPr>
          <a:ln/>
        </p:spPr>
      </p:sp>
      <p:sp>
        <p:nvSpPr>
          <p:cNvPr id="94214" name="Rectangle 3">
            <a:extLst>
              <a:ext uri="{FF2B5EF4-FFF2-40B4-BE49-F238E27FC236}">
                <a16:creationId xmlns:a16="http://schemas.microsoft.com/office/drawing/2014/main" id="{B7C735C4-0670-6945-A2FC-5BA4EC3C0DE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An abbreviation for </a:t>
            </a:r>
            <a:r>
              <a:rPr lang="en-US" altLang="en-US" b="1" dirty="0">
                <a:latin typeface="Arial" panose="020B0604020202020204" pitchFamily="34" charset="0"/>
                <a:ea typeface="ＭＳ Ｐゴシック" panose="020B0600070205080204" pitchFamily="34" charset="-128"/>
              </a:rPr>
              <a:t>double data rate type five synchronous graphics random access memory</a:t>
            </a:r>
          </a:p>
          <a:p>
            <a:endParaRPr lang="en-US" altLang="en-US" b="1"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2008:  GDDR5 is based on DDR3 SDRAM memory, which has double the data lines compared to DDR2 SDRAM. </a:t>
            </a:r>
          </a:p>
          <a:p>
            <a:r>
              <a:rPr lang="en-US" altLang="en-US" dirty="0">
                <a:latin typeface="Arial" panose="020B0604020202020204" pitchFamily="34" charset="0"/>
                <a:ea typeface="ＭＳ Ｐゴシック" panose="020B0600070205080204" pitchFamily="34" charset="-128"/>
              </a:rPr>
              <a:t>GDDR5 also uses 8-bit wide prefetch buffers (similar to GDDR4 and DDR3 SDRAM).</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2018:  </a:t>
            </a:r>
            <a:r>
              <a:rPr lang="en-US" sz="1200" b="0" i="0" kern="1200" dirty="0">
                <a:solidFill>
                  <a:schemeClr val="tx1"/>
                </a:solidFill>
                <a:effectLst/>
                <a:latin typeface="Arial" pitchFamily="-65" charset="0"/>
                <a:ea typeface="ＭＳ Ｐゴシック" pitchFamily="-65" charset="-128"/>
                <a:cs typeface="ＭＳ Ｐゴシック" pitchFamily="-65" charset="-128"/>
              </a:rPr>
              <a:t>GDDR6 offers increased per-pin bandwidth (up to 16 </a:t>
            </a:r>
            <a:r>
              <a:rPr lang="en-US" sz="1200" b="0" i="0" u="none" strike="noStrike" kern="1200" dirty="0">
                <a:solidFill>
                  <a:schemeClr val="tx1"/>
                </a:solidFill>
                <a:effectLst/>
                <a:latin typeface="Arial" pitchFamily="-65" charset="0"/>
                <a:ea typeface="ＭＳ Ｐゴシック" pitchFamily="-65" charset="-128"/>
                <a:cs typeface="ＭＳ Ｐゴシック" pitchFamily="-65" charset="-128"/>
                <a:hlinkClick r:id="rId3" tooltip="Gbit/s"/>
              </a:rPr>
              <a:t>Gbit/s</a:t>
            </a:r>
            <a:r>
              <a:rPr lang="en-US" sz="1200" b="0" i="0" u="none" strike="noStrike" kern="1200" baseline="30000" dirty="0">
                <a:solidFill>
                  <a:schemeClr val="tx1"/>
                </a:solidFill>
                <a:effectLst/>
                <a:latin typeface="Arial" pitchFamily="-65" charset="0"/>
                <a:ea typeface="ＭＳ Ｐゴシック" pitchFamily="-65" charset="-128"/>
                <a:cs typeface="ＭＳ Ｐゴシック" pitchFamily="-65" charset="-128"/>
                <a:hlinkClick r:id="rId4"/>
              </a:rPr>
              <a:t>[3]</a:t>
            </a:r>
            <a:r>
              <a:rPr lang="en-US" sz="1200" b="0" i="0" kern="1200" dirty="0">
                <a:solidFill>
                  <a:schemeClr val="tx1"/>
                </a:solidFill>
                <a:effectLst/>
                <a:latin typeface="Arial" pitchFamily="-65" charset="0"/>
                <a:ea typeface="ＭＳ Ｐゴシック" pitchFamily="-65" charset="-128"/>
                <a:cs typeface="ＭＳ Ｐゴシック" pitchFamily="-65" charset="-128"/>
              </a:rPr>
              <a:t>) and lower operating voltages (1.35 V</a:t>
            </a:r>
            <a:r>
              <a:rPr lang="en-US" sz="1200" b="0" i="0" u="none" strike="noStrike" kern="1200" baseline="30000" dirty="0">
                <a:solidFill>
                  <a:schemeClr val="tx1"/>
                </a:solidFill>
                <a:effectLst/>
                <a:latin typeface="Arial" pitchFamily="-65" charset="0"/>
                <a:ea typeface="ＭＳ Ｐゴシック" pitchFamily="-65" charset="-128"/>
                <a:cs typeface="ＭＳ Ｐゴシック" pitchFamily="-65" charset="-128"/>
                <a:hlinkClick r:id="rId5"/>
              </a:rPr>
              <a:t>[4]</a:t>
            </a:r>
            <a:r>
              <a:rPr lang="en-US" sz="1200" b="0" i="0" kern="1200" dirty="0">
                <a:solidFill>
                  <a:schemeClr val="tx1"/>
                </a:solidFill>
                <a:effectLst/>
                <a:latin typeface="Arial" pitchFamily="-65" charset="0"/>
                <a:ea typeface="ＭＳ Ｐゴシック" pitchFamily="-65" charset="-128"/>
                <a:cs typeface="ＭＳ Ｐゴシック" pitchFamily="-65" charset="-128"/>
              </a:rPr>
              <a:t>), </a:t>
            </a:r>
          </a:p>
          <a:p>
            <a:r>
              <a:rPr lang="en-US" sz="1200" b="0" i="0" kern="1200" dirty="0">
                <a:solidFill>
                  <a:schemeClr val="tx1"/>
                </a:solidFill>
                <a:effectLst/>
                <a:latin typeface="Arial" pitchFamily="-65" charset="0"/>
                <a:ea typeface="ＭＳ Ｐゴシック" pitchFamily="-65" charset="-128"/>
                <a:cs typeface="ＭＳ Ｐゴシック" pitchFamily="-65" charset="-128"/>
              </a:rPr>
              <a:t>increasing performance and decreasing power consumption relative to </a:t>
            </a:r>
            <a:r>
              <a:rPr lang="en-US" sz="1200" b="0" i="0" u="none" strike="noStrike" kern="1200" dirty="0">
                <a:solidFill>
                  <a:schemeClr val="tx1"/>
                </a:solidFill>
                <a:effectLst/>
                <a:latin typeface="Arial" pitchFamily="-65" charset="0"/>
                <a:ea typeface="ＭＳ Ｐゴシック" pitchFamily="-65" charset="-128"/>
                <a:cs typeface="ＭＳ Ｐゴシック" pitchFamily="-65" charset="-128"/>
                <a:hlinkClick r:id="rId6" tooltip="GDDR5X"/>
              </a:rPr>
              <a:t>GDDR5X</a:t>
            </a:r>
            <a:r>
              <a:rPr lang="en-US" sz="1200" b="0" i="0" kern="1200" dirty="0">
                <a:solidFill>
                  <a:schemeClr val="tx1"/>
                </a:solidFill>
                <a:effectLst/>
                <a:latin typeface="Arial" pitchFamily="-65" charset="0"/>
                <a:ea typeface="ＭＳ Ｐゴシック" pitchFamily="-65" charset="-128"/>
                <a:cs typeface="ＭＳ Ｐゴシック" pitchFamily="-65" charset="-128"/>
              </a:rPr>
              <a:t>.</a:t>
            </a:r>
            <a:r>
              <a:rPr lang="en-US" sz="1200" b="0" i="0" u="none" strike="noStrike" kern="1200" baseline="30000" dirty="0">
                <a:solidFill>
                  <a:schemeClr val="tx1"/>
                </a:solidFill>
                <a:effectLst/>
                <a:latin typeface="Arial" pitchFamily="-65" charset="0"/>
                <a:ea typeface="ＭＳ Ｐゴシック" pitchFamily="-65" charset="-128"/>
                <a:cs typeface="ＭＳ Ｐゴシック" pitchFamily="-65" charset="-128"/>
                <a:hlinkClick r:id="rId7"/>
              </a:rPr>
              <a:t>[5]</a:t>
            </a:r>
            <a:r>
              <a:rPr lang="en-US" sz="1200" b="0" i="0" u="none" strike="noStrike" kern="1200" baseline="30000" dirty="0">
                <a:solidFill>
                  <a:schemeClr val="tx1"/>
                </a:solidFill>
                <a:effectLst/>
                <a:latin typeface="Arial" pitchFamily="-65" charset="0"/>
                <a:ea typeface="ＭＳ Ｐゴシック" pitchFamily="-65" charset="-128"/>
                <a:cs typeface="ＭＳ Ｐゴシック" pitchFamily="-65" charset="-128"/>
                <a:hlinkClick r:id="rId8"/>
              </a:rPr>
              <a:t>[6]</a:t>
            </a:r>
            <a:endParaRPr lang="en-US" sz="1200" b="0" i="0" kern="1200" dirty="0">
              <a:solidFill>
                <a:schemeClr val="tx1"/>
              </a:solidFill>
              <a:effectLst/>
              <a:latin typeface="Arial" pitchFamily="-65" charset="0"/>
              <a:ea typeface="ＭＳ Ｐゴシック" pitchFamily="-65" charset="-128"/>
              <a:cs typeface="ＭＳ Ｐゴシック" pitchFamily="-65" charset="-128"/>
            </a:endParaRPr>
          </a:p>
          <a:p>
            <a:br>
              <a:rPr lang="en-US" dirty="0"/>
            </a:br>
            <a:endParaRPr lang="en-AU" altLang="en-US" dirty="0">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2">
            <a:extLst>
              <a:ext uri="{FF2B5EF4-FFF2-40B4-BE49-F238E27FC236}">
                <a16:creationId xmlns:a16="http://schemas.microsoft.com/office/drawing/2014/main" id="{EC76CF45-4929-6F44-A1CB-A8C44672350B}"/>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96258" name="Rectangle 3">
            <a:extLst>
              <a:ext uri="{FF2B5EF4-FFF2-40B4-BE49-F238E27FC236}">
                <a16:creationId xmlns:a16="http://schemas.microsoft.com/office/drawing/2014/main" id="{5D67AD67-F4FC-214C-948C-224E2AB3D281}"/>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F36AF9FB-33FE-804B-9A4F-36F0F8FAEF0C}" type="datetime3">
              <a:rPr lang="en-US" altLang="en-US" smtClean="0"/>
              <a:pPr>
                <a:spcBef>
                  <a:spcPct val="0"/>
                </a:spcBef>
              </a:pPr>
              <a:t>22 July 2022</a:t>
            </a:fld>
            <a:endParaRPr lang="en-US" altLang="en-US"/>
          </a:p>
        </p:txBody>
      </p:sp>
      <p:sp>
        <p:nvSpPr>
          <p:cNvPr id="96259" name="Rectangle 6">
            <a:extLst>
              <a:ext uri="{FF2B5EF4-FFF2-40B4-BE49-F238E27FC236}">
                <a16:creationId xmlns:a16="http://schemas.microsoft.com/office/drawing/2014/main" id="{22714F56-8875-7A44-A822-16BEFBFF1DA5}"/>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96260" name="Rectangle 7">
            <a:extLst>
              <a:ext uri="{FF2B5EF4-FFF2-40B4-BE49-F238E27FC236}">
                <a16:creationId xmlns:a16="http://schemas.microsoft.com/office/drawing/2014/main" id="{C7BF1989-2C81-2B46-9E1F-958F89C14A7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A262F898-63BA-C14D-BF15-DD5185C77751}" type="slidenum">
              <a:rPr lang="en-US" altLang="en-US"/>
              <a:pPr>
                <a:spcBef>
                  <a:spcPct val="0"/>
                </a:spcBef>
              </a:pPr>
              <a:t>44</a:t>
            </a:fld>
            <a:endParaRPr lang="en-US" altLang="en-US"/>
          </a:p>
        </p:txBody>
      </p:sp>
      <p:sp>
        <p:nvSpPr>
          <p:cNvPr id="96261" name="Rectangle 2">
            <a:extLst>
              <a:ext uri="{FF2B5EF4-FFF2-40B4-BE49-F238E27FC236}">
                <a16:creationId xmlns:a16="http://schemas.microsoft.com/office/drawing/2014/main" id="{0D9435DC-7F54-2446-B016-A5CDE27EB4C2}"/>
              </a:ext>
            </a:extLst>
          </p:cNvPr>
          <p:cNvSpPr>
            <a:spLocks noGrp="1" noRot="1" noChangeAspect="1" noChangeArrowheads="1" noTextEdit="1"/>
          </p:cNvSpPr>
          <p:nvPr>
            <p:ph type="sldImg"/>
          </p:nvPr>
        </p:nvSpPr>
        <p:spPr>
          <a:ln/>
        </p:spPr>
      </p:sp>
      <p:sp>
        <p:nvSpPr>
          <p:cNvPr id="96262" name="Rectangle 3">
            <a:extLst>
              <a:ext uri="{FF2B5EF4-FFF2-40B4-BE49-F238E27FC236}">
                <a16:creationId xmlns:a16="http://schemas.microsoft.com/office/drawing/2014/main" id="{4AA6ECED-0145-7B4D-93AE-D495F0EE4B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a:extLst>
              <a:ext uri="{FF2B5EF4-FFF2-40B4-BE49-F238E27FC236}">
                <a16:creationId xmlns:a16="http://schemas.microsoft.com/office/drawing/2014/main" id="{0669AD3E-6134-C14D-A91E-8757042A14D1}"/>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24578" name="Rectangle 3">
            <a:extLst>
              <a:ext uri="{FF2B5EF4-FFF2-40B4-BE49-F238E27FC236}">
                <a16:creationId xmlns:a16="http://schemas.microsoft.com/office/drawing/2014/main" id="{1E22DCE3-C895-754F-9581-06AD0DA42E31}"/>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F984B0CE-D3DF-5743-8C04-897B485671E3}" type="datetime3">
              <a:rPr lang="en-US" altLang="en-US" smtClean="0"/>
              <a:pPr>
                <a:spcBef>
                  <a:spcPct val="0"/>
                </a:spcBef>
              </a:pPr>
              <a:t>22 July 2022</a:t>
            </a:fld>
            <a:endParaRPr lang="en-US" altLang="en-US"/>
          </a:p>
        </p:txBody>
      </p:sp>
      <p:sp>
        <p:nvSpPr>
          <p:cNvPr id="24579" name="Rectangle 6">
            <a:extLst>
              <a:ext uri="{FF2B5EF4-FFF2-40B4-BE49-F238E27FC236}">
                <a16:creationId xmlns:a16="http://schemas.microsoft.com/office/drawing/2014/main" id="{C9E2A395-77E3-8F4E-8C73-DADA055A64A6}"/>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24580" name="Rectangle 7">
            <a:extLst>
              <a:ext uri="{FF2B5EF4-FFF2-40B4-BE49-F238E27FC236}">
                <a16:creationId xmlns:a16="http://schemas.microsoft.com/office/drawing/2014/main" id="{9F1A31D0-40CB-6840-8832-2B419AAC95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B3AA7778-2FCD-E84B-A8EC-B958688A4D74}" type="slidenum">
              <a:rPr lang="en-US" altLang="en-US"/>
              <a:pPr>
                <a:spcBef>
                  <a:spcPct val="0"/>
                </a:spcBef>
              </a:pPr>
              <a:t>5</a:t>
            </a:fld>
            <a:endParaRPr lang="en-US" altLang="en-US"/>
          </a:p>
        </p:txBody>
      </p:sp>
      <p:sp>
        <p:nvSpPr>
          <p:cNvPr id="24581" name="Rectangle 2">
            <a:extLst>
              <a:ext uri="{FF2B5EF4-FFF2-40B4-BE49-F238E27FC236}">
                <a16:creationId xmlns:a16="http://schemas.microsoft.com/office/drawing/2014/main" id="{31F2E0D9-DDDE-E04D-AE31-9BD1FDDEDEE6}"/>
              </a:ext>
            </a:extLst>
          </p:cNvPr>
          <p:cNvSpPr>
            <a:spLocks noGrp="1" noRot="1" noChangeAspect="1" noChangeArrowheads="1" noTextEdit="1"/>
          </p:cNvSpPr>
          <p:nvPr>
            <p:ph type="sldImg"/>
          </p:nvPr>
        </p:nvSpPr>
        <p:spPr>
          <a:ln/>
        </p:spPr>
      </p:sp>
      <p:sp>
        <p:nvSpPr>
          <p:cNvPr id="24582" name="Rectangle 3">
            <a:extLst>
              <a:ext uri="{FF2B5EF4-FFF2-40B4-BE49-F238E27FC236}">
                <a16:creationId xmlns:a16="http://schemas.microsoft.com/office/drawing/2014/main" id="{BF11DCB4-A359-4740-99E5-4DE119242A7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Obvious answers:</a:t>
            </a:r>
          </a:p>
          <a:p>
            <a:pPr>
              <a:buFontTx/>
              <a:buAutoNum type="arabicPeriod"/>
            </a:pPr>
            <a:r>
              <a:rPr lang="en-AU" altLang="en-US">
                <a:latin typeface="Arial" panose="020B0604020202020204" pitchFamily="34" charset="0"/>
                <a:ea typeface="ＭＳ Ｐゴシック" panose="020B0600070205080204" pitchFamily="34" charset="-128"/>
              </a:rPr>
              <a:t>Reduce hit time.</a:t>
            </a:r>
          </a:p>
          <a:p>
            <a:pPr>
              <a:buFontTx/>
              <a:buAutoNum type="arabicPeriod"/>
            </a:pPr>
            <a:r>
              <a:rPr lang="en-AU" altLang="en-US">
                <a:latin typeface="Arial" panose="020B0604020202020204" pitchFamily="34" charset="0"/>
                <a:ea typeface="ＭＳ Ｐゴシック" panose="020B0600070205080204" pitchFamily="34" charset="-128"/>
              </a:rPr>
              <a:t>Reduce miss rate.</a:t>
            </a:r>
          </a:p>
          <a:p>
            <a:pPr>
              <a:buFontTx/>
              <a:buAutoNum type="arabicPeriod"/>
            </a:pPr>
            <a:r>
              <a:rPr lang="en-AU" altLang="en-US">
                <a:latin typeface="Arial" panose="020B0604020202020204" pitchFamily="34" charset="0"/>
                <a:ea typeface="ＭＳ Ｐゴシック" panose="020B0600070205080204" pitchFamily="34" charset="-128"/>
              </a:rPr>
              <a:t>Reduce miss penalty.</a:t>
            </a:r>
          </a:p>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2">
            <a:extLst>
              <a:ext uri="{FF2B5EF4-FFF2-40B4-BE49-F238E27FC236}">
                <a16:creationId xmlns:a16="http://schemas.microsoft.com/office/drawing/2014/main" id="{E9D0DA70-683D-5B47-83B2-44D560EEE153}"/>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98306" name="Rectangle 3">
            <a:extLst>
              <a:ext uri="{FF2B5EF4-FFF2-40B4-BE49-F238E27FC236}">
                <a16:creationId xmlns:a16="http://schemas.microsoft.com/office/drawing/2014/main" id="{50D78938-9A28-934A-A534-F3CB47CF28B7}"/>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CA012255-532B-3B48-8BFD-2CD73DE44249}" type="datetime3">
              <a:rPr lang="en-US" altLang="en-US" smtClean="0"/>
              <a:pPr>
                <a:spcBef>
                  <a:spcPct val="0"/>
                </a:spcBef>
              </a:pPr>
              <a:t>22 July 2022</a:t>
            </a:fld>
            <a:endParaRPr lang="en-US" altLang="en-US"/>
          </a:p>
        </p:txBody>
      </p:sp>
      <p:sp>
        <p:nvSpPr>
          <p:cNvPr id="98307" name="Rectangle 6">
            <a:extLst>
              <a:ext uri="{FF2B5EF4-FFF2-40B4-BE49-F238E27FC236}">
                <a16:creationId xmlns:a16="http://schemas.microsoft.com/office/drawing/2014/main" id="{3DFC02B4-34F2-5643-9A7A-160AE890BA3B}"/>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98308" name="Rectangle 7">
            <a:extLst>
              <a:ext uri="{FF2B5EF4-FFF2-40B4-BE49-F238E27FC236}">
                <a16:creationId xmlns:a16="http://schemas.microsoft.com/office/drawing/2014/main" id="{932B54E2-E700-1C4E-83C3-B93DC088126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F43E9D62-BB93-F14E-B432-FC74409A9CA3}" type="slidenum">
              <a:rPr lang="en-US" altLang="en-US"/>
              <a:pPr>
                <a:spcBef>
                  <a:spcPct val="0"/>
                </a:spcBef>
              </a:pPr>
              <a:t>45</a:t>
            </a:fld>
            <a:endParaRPr lang="en-US" altLang="en-US"/>
          </a:p>
        </p:txBody>
      </p:sp>
      <p:sp>
        <p:nvSpPr>
          <p:cNvPr id="98309" name="Rectangle 2">
            <a:extLst>
              <a:ext uri="{FF2B5EF4-FFF2-40B4-BE49-F238E27FC236}">
                <a16:creationId xmlns:a16="http://schemas.microsoft.com/office/drawing/2014/main" id="{F358E104-4477-004A-B5C5-1EBA3B1EA954}"/>
              </a:ext>
            </a:extLst>
          </p:cNvPr>
          <p:cNvSpPr>
            <a:spLocks noGrp="1" noRot="1" noChangeAspect="1" noChangeArrowheads="1" noTextEdit="1"/>
          </p:cNvSpPr>
          <p:nvPr>
            <p:ph type="sldImg"/>
          </p:nvPr>
        </p:nvSpPr>
        <p:spPr>
          <a:ln/>
        </p:spPr>
      </p:sp>
      <p:sp>
        <p:nvSpPr>
          <p:cNvPr id="98310" name="Rectangle 3">
            <a:extLst>
              <a:ext uri="{FF2B5EF4-FFF2-40B4-BE49-F238E27FC236}">
                <a16:creationId xmlns:a16="http://schemas.microsoft.com/office/drawing/2014/main" id="{BB40EDD8-F4DA-4E46-B209-1183036D203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997D77B9-A15B-514C-8D2D-84D6BA4B51D9}"/>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101378" name="Rectangle 3">
            <a:extLst>
              <a:ext uri="{FF2B5EF4-FFF2-40B4-BE49-F238E27FC236}">
                <a16:creationId xmlns:a16="http://schemas.microsoft.com/office/drawing/2014/main" id="{27A7ECA6-B7ED-E646-8742-5DB07A45DD7B}"/>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5395457D-2FED-524D-B722-C5FBB51D0287}" type="datetime3">
              <a:rPr lang="en-US" altLang="en-US" smtClean="0"/>
              <a:pPr>
                <a:spcBef>
                  <a:spcPct val="0"/>
                </a:spcBef>
              </a:pPr>
              <a:t>22 July 2022</a:t>
            </a:fld>
            <a:endParaRPr lang="en-US" altLang="en-US"/>
          </a:p>
        </p:txBody>
      </p:sp>
      <p:sp>
        <p:nvSpPr>
          <p:cNvPr id="101379" name="Rectangle 6">
            <a:extLst>
              <a:ext uri="{FF2B5EF4-FFF2-40B4-BE49-F238E27FC236}">
                <a16:creationId xmlns:a16="http://schemas.microsoft.com/office/drawing/2014/main" id="{C16C9CAE-CF3C-5446-9C87-F7A2B6DF3942}"/>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101380" name="Rectangle 7">
            <a:extLst>
              <a:ext uri="{FF2B5EF4-FFF2-40B4-BE49-F238E27FC236}">
                <a16:creationId xmlns:a16="http://schemas.microsoft.com/office/drawing/2014/main" id="{E48D3261-0B47-BE46-8A8F-D93782354D2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9F3DF38D-0DE5-F24E-ADD0-AD5785E7C8D6}" type="slidenum">
              <a:rPr lang="en-US" altLang="en-US"/>
              <a:pPr>
                <a:spcBef>
                  <a:spcPct val="0"/>
                </a:spcBef>
              </a:pPr>
              <a:t>47</a:t>
            </a:fld>
            <a:endParaRPr lang="en-US" altLang="en-US"/>
          </a:p>
        </p:txBody>
      </p:sp>
      <p:sp>
        <p:nvSpPr>
          <p:cNvPr id="101381" name="Rectangle 2">
            <a:extLst>
              <a:ext uri="{FF2B5EF4-FFF2-40B4-BE49-F238E27FC236}">
                <a16:creationId xmlns:a16="http://schemas.microsoft.com/office/drawing/2014/main" id="{21D28896-089B-5F4A-BE03-538A8D729916}"/>
              </a:ext>
            </a:extLst>
          </p:cNvPr>
          <p:cNvSpPr>
            <a:spLocks noGrp="1" noRot="1" noChangeAspect="1" noChangeArrowheads="1" noTextEdit="1"/>
          </p:cNvSpPr>
          <p:nvPr>
            <p:ph type="sldImg"/>
          </p:nvPr>
        </p:nvSpPr>
        <p:spPr>
          <a:ln/>
        </p:spPr>
      </p:sp>
      <p:sp>
        <p:nvSpPr>
          <p:cNvPr id="101382" name="Rectangle 3">
            <a:extLst>
              <a:ext uri="{FF2B5EF4-FFF2-40B4-BE49-F238E27FC236}">
                <a16:creationId xmlns:a16="http://schemas.microsoft.com/office/drawing/2014/main" id="{4D857B0F-69CC-6346-A6A9-64C0410EFF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Electrically Erasable Programmable Read-Only Memory</a:t>
            </a:r>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2">
            <a:extLst>
              <a:ext uri="{FF2B5EF4-FFF2-40B4-BE49-F238E27FC236}">
                <a16:creationId xmlns:a16="http://schemas.microsoft.com/office/drawing/2014/main" id="{405D4578-2927-D347-BA86-C297300B7066}"/>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The University of Adelaide, School of Computer Science</a:t>
            </a:r>
          </a:p>
        </p:txBody>
      </p:sp>
      <p:sp>
        <p:nvSpPr>
          <p:cNvPr id="103426" name="Rectangle 3">
            <a:extLst>
              <a:ext uri="{FF2B5EF4-FFF2-40B4-BE49-F238E27FC236}">
                <a16:creationId xmlns:a16="http://schemas.microsoft.com/office/drawing/2014/main" id="{8A06C286-20DE-6941-AADD-1194687DA7A4}"/>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6AAEA2EA-356D-984F-B50A-D3FDA0CCE102}" type="datetime3">
              <a:rPr lang="en-US" altLang="en-US" sz="1200" smtClean="0"/>
              <a:pPr/>
              <a:t>22 July 2022</a:t>
            </a:fld>
            <a:endParaRPr lang="en-US" altLang="en-US" sz="1200"/>
          </a:p>
        </p:txBody>
      </p:sp>
      <p:sp>
        <p:nvSpPr>
          <p:cNvPr id="103427" name="Rectangle 6">
            <a:extLst>
              <a:ext uri="{FF2B5EF4-FFF2-40B4-BE49-F238E27FC236}">
                <a16:creationId xmlns:a16="http://schemas.microsoft.com/office/drawing/2014/main" id="{65AF41A1-6CEB-974E-B4B1-03B6E313CE4B}"/>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Chapter 2 — Instructions: Language of the Computer</a:t>
            </a:r>
          </a:p>
        </p:txBody>
      </p:sp>
      <p:sp>
        <p:nvSpPr>
          <p:cNvPr id="103428" name="Rectangle 7">
            <a:extLst>
              <a:ext uri="{FF2B5EF4-FFF2-40B4-BE49-F238E27FC236}">
                <a16:creationId xmlns:a16="http://schemas.microsoft.com/office/drawing/2014/main" id="{2BFFB78F-57A7-D240-BD45-6F5AC2BFB2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98152661-DBC1-CB40-B3C7-F4D200342FCB}" type="slidenum">
              <a:rPr lang="en-US" altLang="en-US" sz="1200"/>
              <a:pPr/>
              <a:t>48</a:t>
            </a:fld>
            <a:endParaRPr lang="en-US" altLang="en-US" sz="1200"/>
          </a:p>
        </p:txBody>
      </p:sp>
      <p:sp>
        <p:nvSpPr>
          <p:cNvPr id="103429" name="Rectangle 2">
            <a:extLst>
              <a:ext uri="{FF2B5EF4-FFF2-40B4-BE49-F238E27FC236}">
                <a16:creationId xmlns:a16="http://schemas.microsoft.com/office/drawing/2014/main" id="{9075C61E-4528-CD43-AE3B-CD04C48B47B6}"/>
              </a:ext>
            </a:extLst>
          </p:cNvPr>
          <p:cNvSpPr>
            <a:spLocks noGrp="1" noRot="1" noChangeAspect="1" noChangeArrowheads="1" noTextEdit="1"/>
          </p:cNvSpPr>
          <p:nvPr>
            <p:ph type="sldImg"/>
          </p:nvPr>
        </p:nvSpPr>
        <p:spPr>
          <a:ln/>
        </p:spPr>
      </p:sp>
      <p:sp>
        <p:nvSpPr>
          <p:cNvPr id="103430" name="Rectangle 3">
            <a:extLst>
              <a:ext uri="{FF2B5EF4-FFF2-40B4-BE49-F238E27FC236}">
                <a16:creationId xmlns:a16="http://schemas.microsoft.com/office/drawing/2014/main" id="{C4EA29A0-B564-D14C-99E6-187E6E0851F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2">
            <a:extLst>
              <a:ext uri="{FF2B5EF4-FFF2-40B4-BE49-F238E27FC236}">
                <a16:creationId xmlns:a16="http://schemas.microsoft.com/office/drawing/2014/main" id="{4AB5DEBB-B3B4-9643-A797-FACBCB8E3AA4}"/>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105474" name="Rectangle 3">
            <a:extLst>
              <a:ext uri="{FF2B5EF4-FFF2-40B4-BE49-F238E27FC236}">
                <a16:creationId xmlns:a16="http://schemas.microsoft.com/office/drawing/2014/main" id="{5B4D2160-5D96-4245-8FF3-61BB7E672324}"/>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DEAA430E-54DE-4142-8C2F-0F5F02EE7048}" type="datetime3">
              <a:rPr lang="en-US" altLang="en-US" smtClean="0"/>
              <a:pPr>
                <a:spcBef>
                  <a:spcPct val="0"/>
                </a:spcBef>
              </a:pPr>
              <a:t>22 July 2022</a:t>
            </a:fld>
            <a:endParaRPr lang="en-US" altLang="en-US"/>
          </a:p>
        </p:txBody>
      </p:sp>
      <p:sp>
        <p:nvSpPr>
          <p:cNvPr id="105475" name="Rectangle 6">
            <a:extLst>
              <a:ext uri="{FF2B5EF4-FFF2-40B4-BE49-F238E27FC236}">
                <a16:creationId xmlns:a16="http://schemas.microsoft.com/office/drawing/2014/main" id="{50FB4D2E-8A8A-4047-A14E-EB211D5FA60E}"/>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105476" name="Rectangle 7">
            <a:extLst>
              <a:ext uri="{FF2B5EF4-FFF2-40B4-BE49-F238E27FC236}">
                <a16:creationId xmlns:a16="http://schemas.microsoft.com/office/drawing/2014/main" id="{E316B6CC-02BA-2845-A791-A938759C72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6589ACB4-16FB-3D4E-90AA-F4CC8063C270}" type="slidenum">
              <a:rPr lang="en-US" altLang="en-US"/>
              <a:pPr>
                <a:spcBef>
                  <a:spcPct val="0"/>
                </a:spcBef>
              </a:pPr>
              <a:t>49</a:t>
            </a:fld>
            <a:endParaRPr lang="en-US" altLang="en-US"/>
          </a:p>
        </p:txBody>
      </p:sp>
      <p:sp>
        <p:nvSpPr>
          <p:cNvPr id="105477" name="Rectangle 2">
            <a:extLst>
              <a:ext uri="{FF2B5EF4-FFF2-40B4-BE49-F238E27FC236}">
                <a16:creationId xmlns:a16="http://schemas.microsoft.com/office/drawing/2014/main" id="{1FAA34A4-0B3C-E048-86AA-832AC6EF031D}"/>
              </a:ext>
            </a:extLst>
          </p:cNvPr>
          <p:cNvSpPr>
            <a:spLocks noGrp="1" noRot="1" noChangeAspect="1" noChangeArrowheads="1" noTextEdit="1"/>
          </p:cNvSpPr>
          <p:nvPr>
            <p:ph type="sldImg"/>
          </p:nvPr>
        </p:nvSpPr>
        <p:spPr>
          <a:ln/>
        </p:spPr>
      </p:sp>
      <p:sp>
        <p:nvSpPr>
          <p:cNvPr id="105478" name="Rectangle 3">
            <a:extLst>
              <a:ext uri="{FF2B5EF4-FFF2-40B4-BE49-F238E27FC236}">
                <a16:creationId xmlns:a16="http://schemas.microsoft.com/office/drawing/2014/main" id="{DDC651F0-650F-7142-8825-8B1B929E3F5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Rectangle 2">
            <a:extLst>
              <a:ext uri="{FF2B5EF4-FFF2-40B4-BE49-F238E27FC236}">
                <a16:creationId xmlns:a16="http://schemas.microsoft.com/office/drawing/2014/main" id="{1C48B611-C1CA-EB40-8466-2C6F493BFDEE}"/>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107522" name="Rectangle 3">
            <a:extLst>
              <a:ext uri="{FF2B5EF4-FFF2-40B4-BE49-F238E27FC236}">
                <a16:creationId xmlns:a16="http://schemas.microsoft.com/office/drawing/2014/main" id="{BB987944-6F93-BA46-B016-8DADAEB201F8}"/>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4E1B5CE1-19A2-9B4E-B815-4314A6CF6B4C}" type="datetime3">
              <a:rPr lang="en-US" altLang="en-US" smtClean="0"/>
              <a:pPr>
                <a:spcBef>
                  <a:spcPct val="0"/>
                </a:spcBef>
              </a:pPr>
              <a:t>22 July 2022</a:t>
            </a:fld>
            <a:endParaRPr lang="en-US" altLang="en-US"/>
          </a:p>
        </p:txBody>
      </p:sp>
      <p:sp>
        <p:nvSpPr>
          <p:cNvPr id="107523" name="Rectangle 6">
            <a:extLst>
              <a:ext uri="{FF2B5EF4-FFF2-40B4-BE49-F238E27FC236}">
                <a16:creationId xmlns:a16="http://schemas.microsoft.com/office/drawing/2014/main" id="{748C702B-8C36-764C-9F97-775E64AE9A44}"/>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107524" name="Rectangle 7">
            <a:extLst>
              <a:ext uri="{FF2B5EF4-FFF2-40B4-BE49-F238E27FC236}">
                <a16:creationId xmlns:a16="http://schemas.microsoft.com/office/drawing/2014/main" id="{8EDAF8BC-88F5-5C41-A4D0-18291A0FDB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CC0047C2-331B-EE47-96CC-3943A66BA41F}" type="slidenum">
              <a:rPr lang="en-US" altLang="en-US"/>
              <a:pPr>
                <a:spcBef>
                  <a:spcPct val="0"/>
                </a:spcBef>
              </a:pPr>
              <a:t>50</a:t>
            </a:fld>
            <a:endParaRPr lang="en-US" altLang="en-US"/>
          </a:p>
        </p:txBody>
      </p:sp>
      <p:sp>
        <p:nvSpPr>
          <p:cNvPr id="107525" name="Rectangle 2">
            <a:extLst>
              <a:ext uri="{FF2B5EF4-FFF2-40B4-BE49-F238E27FC236}">
                <a16:creationId xmlns:a16="http://schemas.microsoft.com/office/drawing/2014/main" id="{E5C618A3-43D7-C34B-AD0A-6C9B88D7F6BD}"/>
              </a:ext>
            </a:extLst>
          </p:cNvPr>
          <p:cNvSpPr>
            <a:spLocks noGrp="1" noRot="1" noChangeAspect="1" noChangeArrowheads="1" noTextEdit="1"/>
          </p:cNvSpPr>
          <p:nvPr>
            <p:ph type="sldImg"/>
          </p:nvPr>
        </p:nvSpPr>
        <p:spPr>
          <a:ln/>
        </p:spPr>
      </p:sp>
      <p:sp>
        <p:nvSpPr>
          <p:cNvPr id="107526" name="Rectangle 3">
            <a:extLst>
              <a:ext uri="{FF2B5EF4-FFF2-40B4-BE49-F238E27FC236}">
                <a16:creationId xmlns:a16="http://schemas.microsoft.com/office/drawing/2014/main" id="{9A39D17A-7EB9-7640-A4CD-5911E45CF4C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A </a:t>
            </a:r>
            <a:r>
              <a:rPr lang="en-US" altLang="en-US" b="1">
                <a:latin typeface="Arial" panose="020B0604020202020204" pitchFamily="34" charset="0"/>
                <a:ea typeface="ＭＳ Ｐゴシック" panose="020B0600070205080204" pitchFamily="34" charset="-128"/>
              </a:rPr>
              <a:t>translation lookaside buffer</a:t>
            </a:r>
            <a:r>
              <a:rPr lang="en-US" altLang="en-US">
                <a:latin typeface="Arial" panose="020B0604020202020204" pitchFamily="34" charset="0"/>
                <a:ea typeface="ＭＳ Ｐゴシック" panose="020B0600070205080204" pitchFamily="34" charset="-128"/>
              </a:rPr>
              <a:t> (</a:t>
            </a:r>
            <a:r>
              <a:rPr lang="en-US" altLang="en-US" b="1">
                <a:latin typeface="Arial" panose="020B0604020202020204" pitchFamily="34" charset="0"/>
                <a:ea typeface="ＭＳ Ｐゴシック" panose="020B0600070205080204" pitchFamily="34" charset="-128"/>
              </a:rPr>
              <a:t>TLB</a:t>
            </a:r>
            <a:r>
              <a:rPr lang="en-US" altLang="en-US">
                <a:latin typeface="Arial" panose="020B0604020202020204" pitchFamily="34" charset="0"/>
                <a:ea typeface="ＭＳ Ｐゴシック" panose="020B0600070205080204" pitchFamily="34" charset="-128"/>
              </a:rPr>
              <a:t>) is a cache that memory management hardware uses to improve virtual address translation speed.</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Think of the TLB as a cache for virtual-to-physical address translations</a:t>
            </a:r>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Rectangle 2">
            <a:extLst>
              <a:ext uri="{FF2B5EF4-FFF2-40B4-BE49-F238E27FC236}">
                <a16:creationId xmlns:a16="http://schemas.microsoft.com/office/drawing/2014/main" id="{2B243BC2-48FF-8749-93C9-7303323AD924}"/>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109570" name="Rectangle 3">
            <a:extLst>
              <a:ext uri="{FF2B5EF4-FFF2-40B4-BE49-F238E27FC236}">
                <a16:creationId xmlns:a16="http://schemas.microsoft.com/office/drawing/2014/main" id="{D6EEC05F-0DEA-434E-8A53-460BF3A19A44}"/>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3E242ABF-F4BA-7744-9FCD-5550E8377900}" type="datetime3">
              <a:rPr lang="en-US" altLang="en-US" smtClean="0"/>
              <a:pPr>
                <a:spcBef>
                  <a:spcPct val="0"/>
                </a:spcBef>
              </a:pPr>
              <a:t>22 July 2022</a:t>
            </a:fld>
            <a:endParaRPr lang="en-US" altLang="en-US"/>
          </a:p>
        </p:txBody>
      </p:sp>
      <p:sp>
        <p:nvSpPr>
          <p:cNvPr id="109571" name="Rectangle 6">
            <a:extLst>
              <a:ext uri="{FF2B5EF4-FFF2-40B4-BE49-F238E27FC236}">
                <a16:creationId xmlns:a16="http://schemas.microsoft.com/office/drawing/2014/main" id="{EED601AA-B239-B74B-8E17-3DE8CBAD5C23}"/>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109572" name="Rectangle 7">
            <a:extLst>
              <a:ext uri="{FF2B5EF4-FFF2-40B4-BE49-F238E27FC236}">
                <a16:creationId xmlns:a16="http://schemas.microsoft.com/office/drawing/2014/main" id="{81272877-3E81-D34F-A068-F3165CABE0B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CE92D26C-5139-B640-8D71-39401B0B43B6}" type="slidenum">
              <a:rPr lang="en-US" altLang="en-US"/>
              <a:pPr>
                <a:spcBef>
                  <a:spcPct val="0"/>
                </a:spcBef>
              </a:pPr>
              <a:t>51</a:t>
            </a:fld>
            <a:endParaRPr lang="en-US" altLang="en-US"/>
          </a:p>
        </p:txBody>
      </p:sp>
      <p:sp>
        <p:nvSpPr>
          <p:cNvPr id="109573" name="Rectangle 2">
            <a:extLst>
              <a:ext uri="{FF2B5EF4-FFF2-40B4-BE49-F238E27FC236}">
                <a16:creationId xmlns:a16="http://schemas.microsoft.com/office/drawing/2014/main" id="{1B39F37F-4D35-B349-B1D5-875D24A4A48B}"/>
              </a:ext>
            </a:extLst>
          </p:cNvPr>
          <p:cNvSpPr>
            <a:spLocks noGrp="1" noRot="1" noChangeAspect="1" noChangeArrowheads="1" noTextEdit="1"/>
          </p:cNvSpPr>
          <p:nvPr>
            <p:ph type="sldImg"/>
          </p:nvPr>
        </p:nvSpPr>
        <p:spPr>
          <a:ln/>
        </p:spPr>
      </p:sp>
      <p:sp>
        <p:nvSpPr>
          <p:cNvPr id="109574" name="Rectangle 3">
            <a:extLst>
              <a:ext uri="{FF2B5EF4-FFF2-40B4-BE49-F238E27FC236}">
                <a16:creationId xmlns:a16="http://schemas.microsoft.com/office/drawing/2014/main" id="{2005317E-9E33-5B46-A37C-54B8AC29D21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2">
            <a:extLst>
              <a:ext uri="{FF2B5EF4-FFF2-40B4-BE49-F238E27FC236}">
                <a16:creationId xmlns:a16="http://schemas.microsoft.com/office/drawing/2014/main" id="{03ABB1C1-DC17-1F44-B5BF-A37776FB6F13}"/>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The University of Adelaide, School of Computer Science</a:t>
            </a:r>
          </a:p>
        </p:txBody>
      </p:sp>
      <p:sp>
        <p:nvSpPr>
          <p:cNvPr id="111618" name="Rectangle 3">
            <a:extLst>
              <a:ext uri="{FF2B5EF4-FFF2-40B4-BE49-F238E27FC236}">
                <a16:creationId xmlns:a16="http://schemas.microsoft.com/office/drawing/2014/main" id="{0FC3AF04-3320-F140-86E9-AF7EC3B87329}"/>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040692FE-1828-9C4F-B34A-4932CBA567F2}" type="datetime3">
              <a:rPr lang="en-US" altLang="en-US" sz="1200" smtClean="0"/>
              <a:pPr/>
              <a:t>22 July 2022</a:t>
            </a:fld>
            <a:endParaRPr lang="en-US" altLang="en-US" sz="1200"/>
          </a:p>
        </p:txBody>
      </p:sp>
      <p:sp>
        <p:nvSpPr>
          <p:cNvPr id="111619" name="Rectangle 6">
            <a:extLst>
              <a:ext uri="{FF2B5EF4-FFF2-40B4-BE49-F238E27FC236}">
                <a16:creationId xmlns:a16="http://schemas.microsoft.com/office/drawing/2014/main" id="{C3D6F3FB-FE13-8443-BA46-A6A9B8D5A8C6}"/>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Chapter 2 — Instructions: Language of the Computer</a:t>
            </a:r>
          </a:p>
        </p:txBody>
      </p:sp>
      <p:sp>
        <p:nvSpPr>
          <p:cNvPr id="111620" name="Rectangle 7">
            <a:extLst>
              <a:ext uri="{FF2B5EF4-FFF2-40B4-BE49-F238E27FC236}">
                <a16:creationId xmlns:a16="http://schemas.microsoft.com/office/drawing/2014/main" id="{AA135A3D-ADD4-9C49-9F32-E6ED453934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2747B941-8F75-264A-9B9D-50D826074254}" type="slidenum">
              <a:rPr lang="en-US" altLang="en-US" sz="1200"/>
              <a:pPr/>
              <a:t>52</a:t>
            </a:fld>
            <a:endParaRPr lang="en-US" altLang="en-US" sz="1200"/>
          </a:p>
        </p:txBody>
      </p:sp>
      <p:sp>
        <p:nvSpPr>
          <p:cNvPr id="111621" name="Rectangle 2">
            <a:extLst>
              <a:ext uri="{FF2B5EF4-FFF2-40B4-BE49-F238E27FC236}">
                <a16:creationId xmlns:a16="http://schemas.microsoft.com/office/drawing/2014/main" id="{5D6A2282-EEB7-4D4F-A28E-AE1C4423214D}"/>
              </a:ext>
            </a:extLst>
          </p:cNvPr>
          <p:cNvSpPr>
            <a:spLocks noGrp="1" noRot="1" noChangeAspect="1" noChangeArrowheads="1" noTextEdit="1"/>
          </p:cNvSpPr>
          <p:nvPr>
            <p:ph type="sldImg"/>
          </p:nvPr>
        </p:nvSpPr>
        <p:spPr>
          <a:ln/>
        </p:spPr>
      </p:sp>
      <p:sp>
        <p:nvSpPr>
          <p:cNvPr id="111622" name="Rectangle 3">
            <a:extLst>
              <a:ext uri="{FF2B5EF4-FFF2-40B4-BE49-F238E27FC236}">
                <a16:creationId xmlns:a16="http://schemas.microsoft.com/office/drawing/2014/main" id="{1D2E154C-E5A2-ED4F-85B8-2A3C5AA069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2">
            <a:extLst>
              <a:ext uri="{FF2B5EF4-FFF2-40B4-BE49-F238E27FC236}">
                <a16:creationId xmlns:a16="http://schemas.microsoft.com/office/drawing/2014/main" id="{079A8712-EE19-2F42-876E-D3D61C1AD43F}"/>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113666" name="Rectangle 3">
            <a:extLst>
              <a:ext uri="{FF2B5EF4-FFF2-40B4-BE49-F238E27FC236}">
                <a16:creationId xmlns:a16="http://schemas.microsoft.com/office/drawing/2014/main" id="{6548FC42-E209-C043-839E-EF3F8F0372CE}"/>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7CC60DEC-AAFC-5840-A39F-E0532D4319AA}" type="datetime3">
              <a:rPr lang="en-US" altLang="en-US" smtClean="0"/>
              <a:pPr>
                <a:spcBef>
                  <a:spcPct val="0"/>
                </a:spcBef>
              </a:pPr>
              <a:t>22 July 2022</a:t>
            </a:fld>
            <a:endParaRPr lang="en-US" altLang="en-US"/>
          </a:p>
        </p:txBody>
      </p:sp>
      <p:sp>
        <p:nvSpPr>
          <p:cNvPr id="113667" name="Rectangle 6">
            <a:extLst>
              <a:ext uri="{FF2B5EF4-FFF2-40B4-BE49-F238E27FC236}">
                <a16:creationId xmlns:a16="http://schemas.microsoft.com/office/drawing/2014/main" id="{512D3D67-3B22-1B46-AF4D-38EC5D79DD0B}"/>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113668" name="Rectangle 7">
            <a:extLst>
              <a:ext uri="{FF2B5EF4-FFF2-40B4-BE49-F238E27FC236}">
                <a16:creationId xmlns:a16="http://schemas.microsoft.com/office/drawing/2014/main" id="{FC9D4358-ADDE-B24A-B177-A813DDC07D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34158F3C-0492-A144-96C8-EA6F80103155}" type="slidenum">
              <a:rPr lang="en-US" altLang="en-US"/>
              <a:pPr>
                <a:spcBef>
                  <a:spcPct val="0"/>
                </a:spcBef>
              </a:pPr>
              <a:t>53</a:t>
            </a:fld>
            <a:endParaRPr lang="en-US" altLang="en-US"/>
          </a:p>
        </p:txBody>
      </p:sp>
      <p:sp>
        <p:nvSpPr>
          <p:cNvPr id="113669" name="Rectangle 2">
            <a:extLst>
              <a:ext uri="{FF2B5EF4-FFF2-40B4-BE49-F238E27FC236}">
                <a16:creationId xmlns:a16="http://schemas.microsoft.com/office/drawing/2014/main" id="{3C3C912A-68A4-7A46-BD7F-C98AD0CB2BE6}"/>
              </a:ext>
            </a:extLst>
          </p:cNvPr>
          <p:cNvSpPr>
            <a:spLocks noGrp="1" noRot="1" noChangeAspect="1" noChangeArrowheads="1" noTextEdit="1"/>
          </p:cNvSpPr>
          <p:nvPr>
            <p:ph type="sldImg"/>
          </p:nvPr>
        </p:nvSpPr>
        <p:spPr>
          <a:ln/>
        </p:spPr>
      </p:sp>
      <p:sp>
        <p:nvSpPr>
          <p:cNvPr id="113670" name="Rectangle 3">
            <a:extLst>
              <a:ext uri="{FF2B5EF4-FFF2-40B4-BE49-F238E27FC236}">
                <a16:creationId xmlns:a16="http://schemas.microsoft.com/office/drawing/2014/main" id="{CACC8908-817C-6942-BE57-AB5478E04FF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Slide Image Placeholder 1">
            <a:extLst>
              <a:ext uri="{FF2B5EF4-FFF2-40B4-BE49-F238E27FC236}">
                <a16:creationId xmlns:a16="http://schemas.microsoft.com/office/drawing/2014/main" id="{95F0E431-8DEC-6841-922A-4F89B09E9F92}"/>
              </a:ext>
            </a:extLst>
          </p:cNvPr>
          <p:cNvSpPr>
            <a:spLocks noGrp="1" noRot="1" noChangeAspect="1" noChangeArrowheads="1" noTextEdit="1"/>
          </p:cNvSpPr>
          <p:nvPr>
            <p:ph type="sldImg"/>
          </p:nvPr>
        </p:nvSpPr>
        <p:spPr>
          <a:ln/>
        </p:spPr>
      </p:sp>
      <p:sp>
        <p:nvSpPr>
          <p:cNvPr id="116738" name="Notes Placeholder 2">
            <a:extLst>
              <a:ext uri="{FF2B5EF4-FFF2-40B4-BE49-F238E27FC236}">
                <a16:creationId xmlns:a16="http://schemas.microsoft.com/office/drawing/2014/main" id="{F84D7751-D168-A243-A781-F866B223C521}"/>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Arial" panose="020B0604020202020204" pitchFamily="34" charset="0"/>
                <a:ea typeface="ＭＳ Ｐゴシック" panose="020B0600070205080204" pitchFamily="34" charset="-128"/>
              </a:rPr>
              <a:t>Just changed the interleaving of memory accesses between the processing cores.</a:t>
            </a:r>
          </a:p>
          <a:p>
            <a:pPr eaLnBrk="1" hangingPunct="1"/>
            <a:endParaRPr lang="en-US" altLang="en-US">
              <a:latin typeface="Arial" panose="020B0604020202020204" pitchFamily="34" charset="0"/>
              <a:ea typeface="ＭＳ Ｐゴシック" panose="020B0600070205080204" pitchFamily="34" charset="-128"/>
            </a:endParaRPr>
          </a:p>
          <a:p>
            <a:pPr eaLnBrk="1" hangingPunct="1"/>
            <a:r>
              <a:rPr lang="en-US" altLang="en-US">
                <a:latin typeface="Arial" panose="020B0604020202020204" pitchFamily="34" charset="0"/>
                <a:ea typeface="ＭＳ Ｐゴシック" panose="020B0600070205080204" pitchFamily="34" charset="-128"/>
              </a:rPr>
              <a:t>Make a quiz question with traversal pattern.  </a:t>
            </a:r>
          </a:p>
        </p:txBody>
      </p:sp>
      <p:sp>
        <p:nvSpPr>
          <p:cNvPr id="116739" name="Slide Number Placeholder 3">
            <a:extLst>
              <a:ext uri="{FF2B5EF4-FFF2-40B4-BE49-F238E27FC236}">
                <a16:creationId xmlns:a16="http://schemas.microsoft.com/office/drawing/2014/main" id="{F50BE149-E1BE-924B-B6E4-FA168ED3947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9B402C03-D60D-8E45-ACCD-D8BC63A4E0F3}" type="slidenum">
              <a:rPr lang="en-US" altLang="en-US"/>
              <a:pPr>
                <a:spcBef>
                  <a:spcPct val="0"/>
                </a:spcBef>
              </a:pPr>
              <a:t>55</a:t>
            </a:fld>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a:extLst>
              <a:ext uri="{FF2B5EF4-FFF2-40B4-BE49-F238E27FC236}">
                <a16:creationId xmlns:a16="http://schemas.microsoft.com/office/drawing/2014/main" id="{EA613E92-603A-1349-AC4F-67D69228B2CC}"/>
              </a:ext>
            </a:extLst>
          </p:cNvPr>
          <p:cNvSpPr>
            <a:spLocks noGrp="1" noRot="1" noChangeAspect="1" noChangeArrowheads="1" noTextEdit="1"/>
          </p:cNvSpPr>
          <p:nvPr>
            <p:ph type="sldImg"/>
          </p:nvPr>
        </p:nvSpPr>
        <p:spPr>
          <a:ln/>
        </p:spPr>
      </p:sp>
      <p:sp>
        <p:nvSpPr>
          <p:cNvPr id="26626" name="Notes Placeholder 2">
            <a:extLst>
              <a:ext uri="{FF2B5EF4-FFF2-40B4-BE49-F238E27FC236}">
                <a16:creationId xmlns:a16="http://schemas.microsoft.com/office/drawing/2014/main" id="{801ECE3E-E4D7-0745-9DB0-997DA5CF9CE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hlinkClick r:id="rId3"/>
              </a:rPr>
              <a:t>https://www.coursera.org/lecture/comparch/cache-pipelining-Nfcjx</a:t>
            </a:r>
            <a:endParaRPr lang="en-US" altLang="en-US">
              <a:latin typeface="Arial" panose="020B0604020202020204" pitchFamily="34" charset="0"/>
              <a:ea typeface="ＭＳ Ｐゴシック" panose="020B0600070205080204" pitchFamily="34" charset="-128"/>
            </a:endParaRP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Pre-fetching generally increases power consumption, primarily due to prefetched data that is unused.</a:t>
            </a:r>
          </a:p>
        </p:txBody>
      </p:sp>
      <p:sp>
        <p:nvSpPr>
          <p:cNvPr id="26627" name="Slide Number Placeholder 3">
            <a:extLst>
              <a:ext uri="{FF2B5EF4-FFF2-40B4-BE49-F238E27FC236}">
                <a16:creationId xmlns:a16="http://schemas.microsoft.com/office/drawing/2014/main" id="{DBA0AD2D-2E00-6547-93FD-0887926C52A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829F5F88-0775-F249-93C9-C50B631CF76F}" type="slidenum">
              <a:rPr lang="en-US" altLang="en-US"/>
              <a:pPr>
                <a:spcBef>
                  <a:spcPct val="0"/>
                </a:spcBef>
              </a:pPr>
              <a:t>6</a:t>
            </a:fld>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a:extLst>
              <a:ext uri="{FF2B5EF4-FFF2-40B4-BE49-F238E27FC236}">
                <a16:creationId xmlns:a16="http://schemas.microsoft.com/office/drawing/2014/main" id="{AA2AAD75-AF6D-8E4D-BF5B-F40DBD499231}"/>
              </a:ext>
            </a:extLst>
          </p:cNvPr>
          <p:cNvSpPr>
            <a:spLocks noGrp="1" noRot="1" noChangeAspect="1" noChangeArrowheads="1" noTextEdit="1"/>
          </p:cNvSpPr>
          <p:nvPr>
            <p:ph type="sldImg"/>
          </p:nvPr>
        </p:nvSpPr>
        <p:spPr>
          <a:ln/>
        </p:spPr>
      </p:sp>
      <p:sp>
        <p:nvSpPr>
          <p:cNvPr id="28674" name="Notes Placeholder 2">
            <a:extLst>
              <a:ext uri="{FF2B5EF4-FFF2-40B4-BE49-F238E27FC236}">
                <a16:creationId xmlns:a16="http://schemas.microsoft.com/office/drawing/2014/main" id="{34E64FEF-CF4F-C343-A5C9-27786D6A770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Pre-fetching generally increases power consumption, primarily due to prefetched data that is unused.</a:t>
            </a:r>
          </a:p>
        </p:txBody>
      </p:sp>
      <p:sp>
        <p:nvSpPr>
          <p:cNvPr id="28675" name="Slide Number Placeholder 3">
            <a:extLst>
              <a:ext uri="{FF2B5EF4-FFF2-40B4-BE49-F238E27FC236}">
                <a16:creationId xmlns:a16="http://schemas.microsoft.com/office/drawing/2014/main" id="{E9DDA869-76FA-5D47-8365-B71A6A41BCB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7D32C0E7-E075-4042-8EB2-A62EAEE33CEA}" type="slidenum">
              <a:rPr lang="en-US" altLang="en-US"/>
              <a:pPr>
                <a:spcBef>
                  <a:spcPct val="0"/>
                </a:spcBef>
              </a:pPr>
              <a:t>7</a:t>
            </a:fld>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a16="http://schemas.microsoft.com/office/drawing/2014/main" id="{9C2DC567-CCCA-FB47-95FF-0F006B1E6162}"/>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30722" name="Rectangle 3">
            <a:extLst>
              <a:ext uri="{FF2B5EF4-FFF2-40B4-BE49-F238E27FC236}">
                <a16:creationId xmlns:a16="http://schemas.microsoft.com/office/drawing/2014/main" id="{43BAE241-96C0-0B4B-A929-0C6FADD10C44}"/>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87743B00-6DCE-DE49-9E9A-FEF4312C4A17}" type="datetime3">
              <a:rPr lang="en-US" altLang="en-US" smtClean="0"/>
              <a:pPr>
                <a:spcBef>
                  <a:spcPct val="0"/>
                </a:spcBef>
              </a:pPr>
              <a:t>22 July 2022</a:t>
            </a:fld>
            <a:endParaRPr lang="en-US" altLang="en-US"/>
          </a:p>
        </p:txBody>
      </p:sp>
      <p:sp>
        <p:nvSpPr>
          <p:cNvPr id="30723" name="Rectangle 6">
            <a:extLst>
              <a:ext uri="{FF2B5EF4-FFF2-40B4-BE49-F238E27FC236}">
                <a16:creationId xmlns:a16="http://schemas.microsoft.com/office/drawing/2014/main" id="{36F039F2-59A3-5D49-92F9-F676D3E85049}"/>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30724" name="Rectangle 7">
            <a:extLst>
              <a:ext uri="{FF2B5EF4-FFF2-40B4-BE49-F238E27FC236}">
                <a16:creationId xmlns:a16="http://schemas.microsoft.com/office/drawing/2014/main" id="{C7F33C15-45BC-D54A-8CF2-A9F880EE476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862A69DA-43CE-644E-B485-E22270D04481}" type="slidenum">
              <a:rPr lang="en-US" altLang="en-US"/>
              <a:pPr>
                <a:spcBef>
                  <a:spcPct val="0"/>
                </a:spcBef>
              </a:pPr>
              <a:t>8</a:t>
            </a:fld>
            <a:endParaRPr lang="en-US" altLang="en-US"/>
          </a:p>
        </p:txBody>
      </p:sp>
      <p:sp>
        <p:nvSpPr>
          <p:cNvPr id="30725" name="Rectangle 2">
            <a:extLst>
              <a:ext uri="{FF2B5EF4-FFF2-40B4-BE49-F238E27FC236}">
                <a16:creationId xmlns:a16="http://schemas.microsoft.com/office/drawing/2014/main" id="{FF736FBD-22D5-6045-BA62-A246C5854FCE}"/>
              </a:ext>
            </a:extLst>
          </p:cNvPr>
          <p:cNvSpPr>
            <a:spLocks noGrp="1" noRot="1" noChangeAspect="1" noChangeArrowheads="1" noTextEdit="1"/>
          </p:cNvSpPr>
          <p:nvPr>
            <p:ph type="sldImg"/>
          </p:nvPr>
        </p:nvSpPr>
        <p:spPr>
          <a:ln/>
        </p:spPr>
      </p:sp>
      <p:sp>
        <p:nvSpPr>
          <p:cNvPr id="90119" name="Rectangle 3">
            <a:extLst>
              <a:ext uri="{FF2B5EF4-FFF2-40B4-BE49-F238E27FC236}">
                <a16:creationId xmlns:a16="http://schemas.microsoft.com/office/drawing/2014/main" id="{5AC143A4-9CE3-BF47-A8C1-08B7DE45FB75}"/>
              </a:ext>
            </a:extLst>
          </p:cNvPr>
          <p:cNvSpPr>
            <a:spLocks noGrp="1" noChangeArrowheads="1"/>
          </p:cNvSpPr>
          <p:nvPr>
            <p:ph type="body" idx="1"/>
          </p:nvPr>
        </p:nvSpPr>
        <p:spPr>
          <a:ln/>
        </p:spPr>
        <p:txBody>
          <a:bodyPr/>
          <a:lstStyle/>
          <a:p>
            <a:pPr>
              <a:defRPr/>
            </a:pPr>
            <a:r>
              <a:rPr lang="en-AU" dirty="0">
                <a:latin typeface="Arial" pitchFamily="1" charset="0"/>
                <a:ea typeface="ＭＳ Ｐゴシック" pitchFamily="1" charset="-128"/>
                <a:cs typeface="ＭＳ Ｐゴシック" pitchFamily="1" charset="-128"/>
              </a:rPr>
              <a:t>Pressure of fast clock cycle and lower power consumption encourages smaller L1 caches.</a:t>
            </a:r>
          </a:p>
          <a:p>
            <a:pPr>
              <a:defRPr/>
            </a:pPr>
            <a:endParaRPr lang="en-AU" dirty="0">
              <a:latin typeface="Arial" pitchFamily="1" charset="0"/>
              <a:ea typeface="ＭＳ Ｐゴシック" pitchFamily="1" charset="-128"/>
              <a:cs typeface="ＭＳ Ｐゴシック" pitchFamily="1" charset="-128"/>
            </a:endParaRPr>
          </a:p>
          <a:p>
            <a:pPr>
              <a:defRPr/>
            </a:pPr>
            <a:r>
              <a:rPr lang="en-AU" dirty="0">
                <a:latin typeface="Arial" pitchFamily="1" charset="0"/>
                <a:ea typeface="ＭＳ Ｐゴシック" pitchFamily="1" charset="-128"/>
                <a:cs typeface="ＭＳ Ｐゴシック" pitchFamily="1" charset="-128"/>
              </a:rPr>
              <a:t>Critical timing path is a three-stage process:</a:t>
            </a:r>
          </a:p>
          <a:p>
            <a:pPr marL="228600" indent="-228600">
              <a:buFontTx/>
              <a:buAutoNum type="arabicPeriod"/>
              <a:defRPr/>
            </a:pPr>
            <a:r>
              <a:rPr lang="en-AU" dirty="0">
                <a:latin typeface="Arial" pitchFamily="1" charset="0"/>
                <a:ea typeface="ＭＳ Ｐゴシック" pitchFamily="1" charset="-128"/>
                <a:cs typeface="ＭＳ Ｐゴシック" pitchFamily="1" charset="-128"/>
              </a:rPr>
              <a:t>Addressing the tag memory using the index portion of the address</a:t>
            </a:r>
          </a:p>
          <a:p>
            <a:pPr marL="228600" indent="-228600">
              <a:buFontTx/>
              <a:buAutoNum type="arabicPeriod"/>
              <a:defRPr/>
            </a:pPr>
            <a:r>
              <a:rPr lang="en-AU" dirty="0">
                <a:latin typeface="Arial" pitchFamily="1" charset="0"/>
                <a:ea typeface="ＭＳ Ｐゴシック" pitchFamily="1" charset="-128"/>
                <a:cs typeface="ＭＳ Ｐゴシック" pitchFamily="1" charset="-128"/>
              </a:rPr>
              <a:t>Comparing the read tag value to the address</a:t>
            </a:r>
          </a:p>
          <a:p>
            <a:pPr marL="228600" indent="-228600">
              <a:buFontTx/>
              <a:buAutoNum type="arabicPeriod"/>
              <a:defRPr/>
            </a:pPr>
            <a:r>
              <a:rPr lang="en-AU" dirty="0">
                <a:latin typeface="Arial" pitchFamily="1" charset="0"/>
                <a:ea typeface="ＭＳ Ｐゴシック" pitchFamily="1" charset="-128"/>
                <a:cs typeface="ＭＳ Ｐゴシック" pitchFamily="1" charset="-128"/>
              </a:rPr>
              <a:t>Setting the MUX to choose the correct data item if the cache is associative</a:t>
            </a:r>
          </a:p>
          <a:p>
            <a:pPr marL="228600" indent="-228600">
              <a:defRPr/>
            </a:pPr>
            <a:endParaRPr lang="en-AU" dirty="0">
              <a:latin typeface="Arial" pitchFamily="1" charset="0"/>
              <a:ea typeface="ＭＳ Ｐゴシック" pitchFamily="1" charset="-128"/>
              <a:cs typeface="ＭＳ Ｐゴシック" pitchFamily="1" charset="-128"/>
            </a:endParaRPr>
          </a:p>
          <a:p>
            <a:pPr>
              <a:defRPr/>
            </a:pPr>
            <a:r>
              <a:rPr lang="en-AU" dirty="0">
                <a:latin typeface="Arial" pitchFamily="1" charset="0"/>
                <a:ea typeface="ＭＳ Ｐゴシック" pitchFamily="1" charset="-128"/>
                <a:cs typeface="ＭＳ Ｐゴシック" pitchFamily="1" charset="-128"/>
              </a:rPr>
              <a:t>Direct-mapped cache can overlap tag compare and transmission of data to a multiplexer.</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5524731D-45B7-FD4E-9FBF-D85744689C35}"/>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32770" name="Rectangle 3">
            <a:extLst>
              <a:ext uri="{FF2B5EF4-FFF2-40B4-BE49-F238E27FC236}">
                <a16:creationId xmlns:a16="http://schemas.microsoft.com/office/drawing/2014/main" id="{0AF58443-5232-6D45-9776-7C2CE97E9A69}"/>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66EC8356-0C17-1C48-8496-8D5AA1246C40}" type="datetime3">
              <a:rPr lang="en-US" altLang="en-US" smtClean="0"/>
              <a:pPr>
                <a:spcBef>
                  <a:spcPct val="0"/>
                </a:spcBef>
              </a:pPr>
              <a:t>22 July 2022</a:t>
            </a:fld>
            <a:endParaRPr lang="en-US" altLang="en-US"/>
          </a:p>
        </p:txBody>
      </p:sp>
      <p:sp>
        <p:nvSpPr>
          <p:cNvPr id="32771" name="Rectangle 6">
            <a:extLst>
              <a:ext uri="{FF2B5EF4-FFF2-40B4-BE49-F238E27FC236}">
                <a16:creationId xmlns:a16="http://schemas.microsoft.com/office/drawing/2014/main" id="{88A2E4BB-0B69-0843-83F3-C3EC590D8901}"/>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32772" name="Rectangle 7">
            <a:extLst>
              <a:ext uri="{FF2B5EF4-FFF2-40B4-BE49-F238E27FC236}">
                <a16:creationId xmlns:a16="http://schemas.microsoft.com/office/drawing/2014/main" id="{D7E56CF9-B5F2-9341-97F4-0407D067CD1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CCA9D5B2-935A-7744-A86F-689CD32E7CB1}" type="slidenum">
              <a:rPr lang="en-US" altLang="en-US"/>
              <a:pPr>
                <a:spcBef>
                  <a:spcPct val="0"/>
                </a:spcBef>
              </a:pPr>
              <a:t>9</a:t>
            </a:fld>
            <a:endParaRPr lang="en-US" altLang="en-US"/>
          </a:p>
        </p:txBody>
      </p:sp>
      <p:sp>
        <p:nvSpPr>
          <p:cNvPr id="32773" name="Rectangle 2">
            <a:extLst>
              <a:ext uri="{FF2B5EF4-FFF2-40B4-BE49-F238E27FC236}">
                <a16:creationId xmlns:a16="http://schemas.microsoft.com/office/drawing/2014/main" id="{D3ECA416-2CF3-7642-8CD1-2D50BF3B6B84}"/>
              </a:ext>
            </a:extLst>
          </p:cNvPr>
          <p:cNvSpPr>
            <a:spLocks noGrp="1" noRot="1" noChangeAspect="1" noChangeArrowheads="1" noTextEdit="1"/>
          </p:cNvSpPr>
          <p:nvPr>
            <p:ph type="sldImg"/>
          </p:nvPr>
        </p:nvSpPr>
        <p:spPr>
          <a:ln/>
        </p:spPr>
      </p:sp>
      <p:sp>
        <p:nvSpPr>
          <p:cNvPr id="32774" name="Rectangle 3">
            <a:extLst>
              <a:ext uri="{FF2B5EF4-FFF2-40B4-BE49-F238E27FC236}">
                <a16:creationId xmlns:a16="http://schemas.microsoft.com/office/drawing/2014/main" id="{81159C12-8DCE-1645-8A35-119FF9B68F9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Depends on $ size (and technology), but ….</a:t>
            </a:r>
          </a:p>
          <a:p>
            <a:pPr>
              <a:buFontTx/>
              <a:buChar char="-"/>
            </a:pPr>
            <a:r>
              <a:rPr lang="en-AU" altLang="en-US">
                <a:latin typeface="Arial" panose="020B0604020202020204" pitchFamily="34" charset="0"/>
                <a:ea typeface="ＭＳ Ｐゴシック" panose="020B0600070205080204" pitchFamily="34" charset="-128"/>
              </a:rPr>
              <a:t>Hit time for direct mapped faster than 2-way set assoc. </a:t>
            </a:r>
          </a:p>
          <a:p>
            <a:pPr>
              <a:buFontTx/>
              <a:buChar char="-"/>
            </a:pPr>
            <a:r>
              <a:rPr lang="en-AU" altLang="en-US">
                <a:latin typeface="Arial" panose="020B0604020202020204" pitchFamily="34" charset="0"/>
                <a:ea typeface="ＭＳ Ｐゴシック" panose="020B0600070205080204" pitchFamily="34" charset="-128"/>
              </a:rPr>
              <a:t>2-way set assoc. is 1.2x faster than 4-way set assoc.</a:t>
            </a:r>
          </a:p>
          <a:p>
            <a:pPr>
              <a:buFontTx/>
              <a:buChar char="-"/>
            </a:pPr>
            <a:r>
              <a:rPr lang="en-AU" altLang="en-US">
                <a:latin typeface="Arial" panose="020B0604020202020204" pitchFamily="34" charset="0"/>
                <a:ea typeface="ＭＳ Ｐゴシック" panose="020B0600070205080204" pitchFamily="34" charset="-128"/>
              </a:rPr>
              <a:t>4-way set assoc. is 1.4x faster than 8-way set assoc.</a:t>
            </a:r>
          </a:p>
          <a:p>
            <a:pPr>
              <a:buFontTx/>
              <a:buChar char="-"/>
            </a:pPr>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Hit time increases by 1.2x for a marginal decrease in miss rate.  Net effect: memory access time increases by increasing associativity.</a:t>
            </a:r>
          </a:p>
          <a:p>
            <a:endParaRPr lang="en-AU" altLang="en-US">
              <a:latin typeface="Arial" panose="020B0604020202020204" pitchFamily="34" charset="0"/>
              <a:ea typeface="ＭＳ Ｐゴシック" panose="020B0600070205080204" pitchFamily="34" charset="-128"/>
            </a:endParaRPr>
          </a:p>
          <a:p>
            <a:r>
              <a:rPr lang="en-AU" altLang="en-US">
                <a:latin typeface="Arial" panose="020B0604020202020204" pitchFamily="34" charset="0"/>
                <a:ea typeface="ＭＳ Ｐゴシック" panose="020B0600070205080204" pitchFamily="34" charset="-128"/>
              </a:rPr>
              <a:t>(Note:  Example in the book is incorrect!  Make this into a homework question.)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a:extLst>
              <a:ext uri="{FF2B5EF4-FFF2-40B4-BE49-F238E27FC236}">
                <a16:creationId xmlns:a16="http://schemas.microsoft.com/office/drawing/2014/main" id="{44E68684-DEC5-DD4F-94F0-B1BB4CE7A52C}"/>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The University of Adelaide, School of Computer Science</a:t>
            </a:r>
          </a:p>
        </p:txBody>
      </p:sp>
      <p:sp>
        <p:nvSpPr>
          <p:cNvPr id="34818" name="Rectangle 3">
            <a:extLst>
              <a:ext uri="{FF2B5EF4-FFF2-40B4-BE49-F238E27FC236}">
                <a16:creationId xmlns:a16="http://schemas.microsoft.com/office/drawing/2014/main" id="{0387CE2D-3429-1D4D-9BB9-6629760A4B27}"/>
              </a:ext>
            </a:extLst>
          </p:cNvPr>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FDC53D4C-E52E-A74E-8D8D-DF5BA33E4297}" type="datetime3">
              <a:rPr lang="en-US" altLang="en-US" smtClean="0"/>
              <a:pPr>
                <a:spcBef>
                  <a:spcPct val="0"/>
                </a:spcBef>
              </a:pPr>
              <a:t>22 July 2022</a:t>
            </a:fld>
            <a:endParaRPr lang="en-US" altLang="en-US"/>
          </a:p>
        </p:txBody>
      </p:sp>
      <p:sp>
        <p:nvSpPr>
          <p:cNvPr id="34819" name="Rectangle 6">
            <a:extLst>
              <a:ext uri="{FF2B5EF4-FFF2-40B4-BE49-F238E27FC236}">
                <a16:creationId xmlns:a16="http://schemas.microsoft.com/office/drawing/2014/main" id="{81A08A29-BA7F-F140-A372-703FBF2950D9}"/>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r>
              <a:rPr lang="en-US" altLang="en-US"/>
              <a:t>Chapter 2 — Instructions: Language of the Computer</a:t>
            </a:r>
          </a:p>
        </p:txBody>
      </p:sp>
      <p:sp>
        <p:nvSpPr>
          <p:cNvPr id="34820" name="Rectangle 7">
            <a:extLst>
              <a:ext uri="{FF2B5EF4-FFF2-40B4-BE49-F238E27FC236}">
                <a16:creationId xmlns:a16="http://schemas.microsoft.com/office/drawing/2014/main" id="{6AE83AC6-6004-4F40-AAA8-E8B21D04C50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ＭＳ Ｐゴシック" panose="020B0600070205080204" pitchFamily="34" charset="-128"/>
              </a:defRPr>
            </a:lvl1pPr>
            <a:lvl2pPr marL="742950" indent="-285750">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95154485-9136-9A4A-81E6-4C288A8914B2}" type="slidenum">
              <a:rPr lang="en-US" altLang="en-US"/>
              <a:pPr>
                <a:spcBef>
                  <a:spcPct val="0"/>
                </a:spcBef>
              </a:pPr>
              <a:t>10</a:t>
            </a:fld>
            <a:endParaRPr lang="en-US" altLang="en-US"/>
          </a:p>
        </p:txBody>
      </p:sp>
      <p:sp>
        <p:nvSpPr>
          <p:cNvPr id="34821" name="Rectangle 2">
            <a:extLst>
              <a:ext uri="{FF2B5EF4-FFF2-40B4-BE49-F238E27FC236}">
                <a16:creationId xmlns:a16="http://schemas.microsoft.com/office/drawing/2014/main" id="{5EA9FAA0-478E-A84D-BA02-7715F56266FC}"/>
              </a:ext>
            </a:extLst>
          </p:cNvPr>
          <p:cNvSpPr>
            <a:spLocks noGrp="1" noRot="1" noChangeAspect="1" noChangeArrowheads="1" noTextEdit="1"/>
          </p:cNvSpPr>
          <p:nvPr>
            <p:ph type="sldImg"/>
          </p:nvPr>
        </p:nvSpPr>
        <p:spPr>
          <a:ln/>
        </p:spPr>
      </p:sp>
      <p:sp>
        <p:nvSpPr>
          <p:cNvPr id="34822" name="Rectangle 3">
            <a:extLst>
              <a:ext uri="{FF2B5EF4-FFF2-40B4-BE49-F238E27FC236}">
                <a16:creationId xmlns:a16="http://schemas.microsoft.com/office/drawing/2014/main" id="{DD7E4B0A-729E-D34B-B9C2-49B53EF046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altLang="en-US">
                <a:latin typeface="Arial" panose="020B0604020202020204" pitchFamily="34" charset="0"/>
                <a:ea typeface="ＭＳ Ｐゴシック" panose="020B0600070205080204" pitchFamily="34" charset="-128"/>
              </a:rPr>
              <a:t>Energy cost for higher associativity ranges from more than a factor of two to negligible for larger $$$, e.g., 128K and 256K when going between direct-mapped and 2-way.</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6" name="Rectangle 19">
            <a:extLst>
              <a:ext uri="{FF2B5EF4-FFF2-40B4-BE49-F238E27FC236}">
                <a16:creationId xmlns:a16="http://schemas.microsoft.com/office/drawing/2014/main" id="{4C4BC988-4F55-0B45-8B4A-A1078F24286D}"/>
              </a:ext>
            </a:extLst>
          </p:cNvPr>
          <p:cNvSpPr>
            <a:spLocks noChangeArrowheads="1"/>
          </p:cNvSpPr>
          <p:nvPr userDrawn="1"/>
        </p:nvSpPr>
        <p:spPr bwMode="auto">
          <a:xfrm>
            <a:off x="2197100" y="765175"/>
            <a:ext cx="46038" cy="5732463"/>
          </a:xfrm>
          <a:prstGeom prst="rect">
            <a:avLst/>
          </a:prstGeom>
          <a:gradFill rotWithShape="1">
            <a:gsLst>
              <a:gs pos="0">
                <a:srgbClr val="808080"/>
              </a:gs>
              <a:gs pos="100000">
                <a:srgbClr val="FFFFF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7" name="Rectangle 20">
            <a:extLst>
              <a:ext uri="{FF2B5EF4-FFF2-40B4-BE49-F238E27FC236}">
                <a16:creationId xmlns:a16="http://schemas.microsoft.com/office/drawing/2014/main" id="{F8C7FE40-CAD9-B145-A869-E5468B6035D6}"/>
              </a:ext>
            </a:extLst>
          </p:cNvPr>
          <p:cNvSpPr>
            <a:spLocks noChangeArrowheads="1"/>
          </p:cNvSpPr>
          <p:nvPr userDrawn="1"/>
        </p:nvSpPr>
        <p:spPr bwMode="auto">
          <a:xfrm>
            <a:off x="2559050" y="1195388"/>
            <a:ext cx="46038" cy="3816350"/>
          </a:xfrm>
          <a:prstGeom prst="rect">
            <a:avLst/>
          </a:prstGeom>
          <a:gradFill rotWithShape="1">
            <a:gsLst>
              <a:gs pos="0">
                <a:srgbClr val="767D79"/>
              </a:gs>
              <a:gs pos="100000">
                <a:schemeClr val="bg1"/>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8" name="Rectangle 21">
            <a:extLst>
              <a:ext uri="{FF2B5EF4-FFF2-40B4-BE49-F238E27FC236}">
                <a16:creationId xmlns:a16="http://schemas.microsoft.com/office/drawing/2014/main" id="{D6042BD3-5504-F34F-BC13-B83536615147}"/>
              </a:ext>
            </a:extLst>
          </p:cNvPr>
          <p:cNvSpPr>
            <a:spLocks noChangeArrowheads="1"/>
          </p:cNvSpPr>
          <p:nvPr userDrawn="1"/>
        </p:nvSpPr>
        <p:spPr bwMode="auto">
          <a:xfrm>
            <a:off x="2341563" y="1916113"/>
            <a:ext cx="6623050" cy="46037"/>
          </a:xfrm>
          <a:prstGeom prst="rect">
            <a:avLst/>
          </a:prstGeom>
          <a:gradFill rotWithShape="1">
            <a:gsLst>
              <a:gs pos="0">
                <a:srgbClr val="5F5F5F"/>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2" name="Text Box 42">
            <a:extLst>
              <a:ext uri="{FF2B5EF4-FFF2-40B4-BE49-F238E27FC236}">
                <a16:creationId xmlns:a16="http://schemas.microsoft.com/office/drawing/2014/main" id="{A0FE9AC4-DE20-044A-A7ED-8E54D4FD4AE0}"/>
              </a:ext>
            </a:extLst>
          </p:cNvPr>
          <p:cNvSpPr txBox="1">
            <a:spLocks noChangeArrowheads="1"/>
          </p:cNvSpPr>
          <p:nvPr userDrawn="1"/>
        </p:nvSpPr>
        <p:spPr bwMode="auto">
          <a:xfrm>
            <a:off x="8388350" y="6497638"/>
            <a:ext cx="576263" cy="274637"/>
          </a:xfrm>
          <a:prstGeom prst="rect">
            <a:avLst/>
          </a:prstGeom>
          <a:noFill/>
          <a:ln w="9525">
            <a:noFill/>
            <a:miter lim="800000"/>
            <a:headEnd/>
            <a:tailEnd/>
          </a:ln>
          <a:effec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fld id="{CFC8AAF3-A7EA-004B-BF91-91A971C5F795}" type="slidenum">
              <a:rPr lang="en-AU" altLang="en-US" sz="1200" b="1">
                <a:solidFill>
                  <a:schemeClr val="bg1"/>
                </a:solidFill>
              </a:rPr>
              <a:pPr algn="r"/>
              <a:t>‹#›</a:t>
            </a:fld>
            <a:endParaRPr lang="en-GB" altLang="en-US" sz="1200" dirty="0">
              <a:solidFill>
                <a:schemeClr val="bg1"/>
              </a:solidFill>
            </a:endParaRPr>
          </a:p>
        </p:txBody>
      </p:sp>
      <p:pic>
        <p:nvPicPr>
          <p:cNvPr id="14" name="Picture 13">
            <a:extLst>
              <a:ext uri="{FF2B5EF4-FFF2-40B4-BE49-F238E27FC236}">
                <a16:creationId xmlns:a16="http://schemas.microsoft.com/office/drawing/2014/main" id="{1C004370-F8CC-7F44-A56F-7F28BDAD8172}"/>
              </a:ext>
            </a:extLst>
          </p:cNvPr>
          <p:cNvPicPr>
            <a:picLocks noChangeAspect="1"/>
          </p:cNvPicPr>
          <p:nvPr userDrawn="1"/>
        </p:nvPicPr>
        <p:blipFill>
          <a:blip r:embed="rId2"/>
          <a:stretch>
            <a:fillRect/>
          </a:stretch>
        </p:blipFill>
        <p:spPr>
          <a:xfrm>
            <a:off x="189547" y="1479550"/>
            <a:ext cx="1797991" cy="2206625"/>
          </a:xfrm>
          <a:prstGeom prst="rect">
            <a:avLst/>
          </a:prstGeom>
        </p:spPr>
      </p:pic>
    </p:spTree>
    <p:extLst>
      <p:ext uri="{BB962C8B-B14F-4D97-AF65-F5344CB8AC3E}">
        <p14:creationId xmlns:p14="http://schemas.microsoft.com/office/powerpoint/2010/main" val="11321228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BD2D008B-8E98-AF44-B678-20DF55F6975D}"/>
              </a:ext>
            </a:extLst>
          </p:cNvPr>
          <p:cNvSpPr>
            <a:spLocks noGrp="1" noChangeArrowheads="1"/>
          </p:cNvSpPr>
          <p:nvPr>
            <p:ph type="dt" sz="half" idx="10"/>
          </p:nvPr>
        </p:nvSpPr>
        <p:spPr>
          <a:ln/>
        </p:spPr>
        <p:txBody>
          <a:bodyPr/>
          <a:lstStyle>
            <a:lvl1pPr>
              <a:defRPr>
                <a:latin typeface="Candara" panose="020E0502030303020204" pitchFamily="34" charset="0"/>
              </a:defRPr>
            </a:lvl1pPr>
          </a:lstStyle>
          <a:p>
            <a:pPr>
              <a:defRPr/>
            </a:pPr>
            <a:endParaRPr lang="en-US"/>
          </a:p>
        </p:txBody>
      </p:sp>
      <p:sp>
        <p:nvSpPr>
          <p:cNvPr id="5" name="Rectangle 5">
            <a:extLst>
              <a:ext uri="{FF2B5EF4-FFF2-40B4-BE49-F238E27FC236}">
                <a16:creationId xmlns:a16="http://schemas.microsoft.com/office/drawing/2014/main" id="{DCDCE439-BAA9-A345-9FB8-B547EDA79BF5}"/>
              </a:ext>
            </a:extLst>
          </p:cNvPr>
          <p:cNvSpPr>
            <a:spLocks noGrp="1" noChangeArrowheads="1"/>
          </p:cNvSpPr>
          <p:nvPr>
            <p:ph type="ftr" sz="quarter" idx="11"/>
          </p:nvPr>
        </p:nvSpPr>
        <p:spPr>
          <a:xfrm>
            <a:off x="3009900" y="6248400"/>
            <a:ext cx="317500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6" name="Rectangle 6">
            <a:extLst>
              <a:ext uri="{FF2B5EF4-FFF2-40B4-BE49-F238E27FC236}">
                <a16:creationId xmlns:a16="http://schemas.microsoft.com/office/drawing/2014/main" id="{5BD24C7D-3FE6-0F47-BAE9-1778B48F1D7F}"/>
              </a:ext>
            </a:extLst>
          </p:cNvPr>
          <p:cNvSpPr>
            <a:spLocks noGrp="1" noChangeArrowheads="1"/>
          </p:cNvSpPr>
          <p:nvPr>
            <p:ph type="sldNum" sz="quarter" idx="12"/>
          </p:nvPr>
        </p:nvSpPr>
        <p:spPr>
          <a:ln/>
        </p:spPr>
        <p:txBody>
          <a:bodyPr/>
          <a:lstStyle>
            <a:lvl1pPr>
              <a:defRPr>
                <a:latin typeface="Candara" panose="020E0502030303020204" pitchFamily="34" charset="0"/>
              </a:defRPr>
            </a:lvl1pPr>
          </a:lstStyle>
          <a:p>
            <a:fld id="{AF7B37B9-F025-1B45-A623-5702700F06F0}" type="slidenum">
              <a:rPr lang="en-US" altLang="en-US" smtClean="0"/>
              <a:pPr/>
              <a:t>‹#›</a:t>
            </a:fld>
            <a:endParaRPr lang="en-US" altLang="en-US"/>
          </a:p>
        </p:txBody>
      </p:sp>
    </p:spTree>
    <p:extLst>
      <p:ext uri="{BB962C8B-B14F-4D97-AF65-F5344CB8AC3E}">
        <p14:creationId xmlns:p14="http://schemas.microsoft.com/office/powerpoint/2010/main" val="504047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8382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8382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3712380-D250-5B4B-86E3-B0BA22D4E52A}"/>
              </a:ext>
            </a:extLst>
          </p:cNvPr>
          <p:cNvSpPr>
            <a:spLocks noGrp="1" noChangeArrowheads="1"/>
          </p:cNvSpPr>
          <p:nvPr>
            <p:ph type="dt" sz="half" idx="10"/>
          </p:nvPr>
        </p:nvSpPr>
        <p:spPr>
          <a:ln/>
        </p:spPr>
        <p:txBody>
          <a:bodyPr/>
          <a:lstStyle>
            <a:lvl1pPr>
              <a:defRPr>
                <a:latin typeface="Candara" panose="020E0502030303020204" pitchFamily="34" charset="0"/>
              </a:defRPr>
            </a:lvl1pPr>
          </a:lstStyle>
          <a:p>
            <a:pPr>
              <a:defRPr/>
            </a:pPr>
            <a:endParaRPr lang="en-US"/>
          </a:p>
        </p:txBody>
      </p:sp>
      <p:sp>
        <p:nvSpPr>
          <p:cNvPr id="5" name="Rectangle 5">
            <a:extLst>
              <a:ext uri="{FF2B5EF4-FFF2-40B4-BE49-F238E27FC236}">
                <a16:creationId xmlns:a16="http://schemas.microsoft.com/office/drawing/2014/main" id="{DE4CE66B-026D-9646-8D1C-9AF86943E9CF}"/>
              </a:ext>
            </a:extLst>
          </p:cNvPr>
          <p:cNvSpPr>
            <a:spLocks noGrp="1" noChangeArrowheads="1"/>
          </p:cNvSpPr>
          <p:nvPr>
            <p:ph type="ftr" sz="quarter" idx="11"/>
          </p:nvPr>
        </p:nvSpPr>
        <p:spPr>
          <a:xfrm>
            <a:off x="2997200" y="6248400"/>
            <a:ext cx="314960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6" name="Rectangle 6">
            <a:extLst>
              <a:ext uri="{FF2B5EF4-FFF2-40B4-BE49-F238E27FC236}">
                <a16:creationId xmlns:a16="http://schemas.microsoft.com/office/drawing/2014/main" id="{94241018-A62C-1343-A33E-D3100F129134}"/>
              </a:ext>
            </a:extLst>
          </p:cNvPr>
          <p:cNvSpPr>
            <a:spLocks noGrp="1" noChangeArrowheads="1"/>
          </p:cNvSpPr>
          <p:nvPr>
            <p:ph type="sldNum" sz="quarter" idx="12"/>
          </p:nvPr>
        </p:nvSpPr>
        <p:spPr>
          <a:ln/>
        </p:spPr>
        <p:txBody>
          <a:bodyPr/>
          <a:lstStyle>
            <a:lvl1pPr>
              <a:defRPr>
                <a:latin typeface="Candara" panose="020E0502030303020204" pitchFamily="34" charset="0"/>
              </a:defRPr>
            </a:lvl1pPr>
          </a:lstStyle>
          <a:p>
            <a:fld id="{08972E2F-9C78-A043-AD5A-422A1A30759F}" type="slidenum">
              <a:rPr lang="en-US" altLang="en-US" smtClean="0"/>
              <a:pPr/>
              <a:t>‹#›</a:t>
            </a:fld>
            <a:endParaRPr lang="en-US" altLang="en-US"/>
          </a:p>
        </p:txBody>
      </p:sp>
    </p:spTree>
    <p:extLst>
      <p:ext uri="{BB962C8B-B14F-4D97-AF65-F5344CB8AC3E}">
        <p14:creationId xmlns:p14="http://schemas.microsoft.com/office/powerpoint/2010/main" val="12492181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dgm">
  <p:cSld name="Title and Diagram or Organization Chart">
    <p:spTree>
      <p:nvGrpSpPr>
        <p:cNvPr id="1" name=""/>
        <p:cNvGrpSpPr/>
        <p:nvPr/>
      </p:nvGrpSpPr>
      <p:grpSpPr>
        <a:xfrm>
          <a:off x="0" y="0"/>
          <a:ext cx="0" cy="0"/>
          <a:chOff x="0" y="0"/>
          <a:chExt cx="0" cy="0"/>
        </a:xfrm>
      </p:grpSpPr>
      <p:sp>
        <p:nvSpPr>
          <p:cNvPr id="9" name="Line 12">
            <a:extLst>
              <a:ext uri="{FF2B5EF4-FFF2-40B4-BE49-F238E27FC236}">
                <a16:creationId xmlns:a16="http://schemas.microsoft.com/office/drawing/2014/main" id="{BD75EC00-4517-2F41-85B0-7E230A07182C}"/>
              </a:ext>
            </a:extLst>
          </p:cNvPr>
          <p:cNvSpPr>
            <a:spLocks noChangeShapeType="1"/>
          </p:cNvSpPr>
          <p:nvPr/>
        </p:nvSpPr>
        <p:spPr bwMode="auto">
          <a:xfrm>
            <a:off x="228600" y="6553200"/>
            <a:ext cx="2971800" cy="0"/>
          </a:xfrm>
          <a:prstGeom prst="line">
            <a:avLst/>
          </a:prstGeom>
          <a:noFill/>
          <a:ln w="31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 name="Title 1"/>
          <p:cNvSpPr>
            <a:spLocks noGrp="1"/>
          </p:cNvSpPr>
          <p:nvPr>
            <p:ph type="title"/>
          </p:nvPr>
        </p:nvSpPr>
        <p:spPr>
          <a:xfrm>
            <a:off x="611188" y="115888"/>
            <a:ext cx="8281987" cy="701675"/>
          </a:xfrm>
        </p:spPr>
        <p:txBody>
          <a:bodyPr/>
          <a:lstStyle/>
          <a:p>
            <a:r>
              <a:rPr lang="en-US"/>
              <a:t>Click to edit Master title style</a:t>
            </a:r>
          </a:p>
        </p:txBody>
      </p:sp>
      <p:sp>
        <p:nvSpPr>
          <p:cNvPr id="3" name="SmartArt Placeholder 2"/>
          <p:cNvSpPr>
            <a:spLocks noGrp="1"/>
          </p:cNvSpPr>
          <p:nvPr>
            <p:ph type="dgm" idx="1"/>
          </p:nvPr>
        </p:nvSpPr>
        <p:spPr>
          <a:xfrm>
            <a:off x="684213" y="1125538"/>
            <a:ext cx="8270875" cy="5111750"/>
          </a:xfrm>
        </p:spPr>
        <p:txBody>
          <a:bodyPr/>
          <a:lstStyle/>
          <a:p>
            <a:pPr lvl="0"/>
            <a:endParaRPr lang="en-US" noProof="0"/>
          </a:p>
        </p:txBody>
      </p:sp>
      <p:sp>
        <p:nvSpPr>
          <p:cNvPr id="11" name="Footer Placeholder 3">
            <a:extLst>
              <a:ext uri="{FF2B5EF4-FFF2-40B4-BE49-F238E27FC236}">
                <a16:creationId xmlns:a16="http://schemas.microsoft.com/office/drawing/2014/main" id="{3938D051-5186-A049-BD1C-57EEB8710A78}"/>
              </a:ext>
            </a:extLst>
          </p:cNvPr>
          <p:cNvSpPr>
            <a:spLocks noGrp="1"/>
          </p:cNvSpPr>
          <p:nvPr>
            <p:ph type="ftr" sz="quarter" idx="10"/>
          </p:nvPr>
        </p:nvSpPr>
        <p:spPr>
          <a:xfrm>
            <a:off x="1042988" y="6381750"/>
            <a:ext cx="7272337" cy="358775"/>
          </a:xfrm>
        </p:spPr>
        <p:txBody>
          <a:bodyPr/>
          <a:lstStyle>
            <a:lvl1pPr>
              <a:defRPr smtClean="0">
                <a:latin typeface="Candara" panose="020E0502030303020204" pitchFamily="34" charset="0"/>
                <a:ea typeface="ＭＳ Ｐゴシック" panose="020B0600070205080204" pitchFamily="34" charset="-128"/>
              </a:defRPr>
            </a:lvl1pPr>
          </a:lstStyle>
          <a:p>
            <a:r>
              <a:rPr lang="en-AU" altLang="en-US"/>
              <a:t>Copyright © 2012-2020, Elsevier Inc. Copyright © 2021-2022, Wu-chun Feng. </a:t>
            </a:r>
            <a:endParaRPr lang="en-AU" altLang="en-US" dirty="0"/>
          </a:p>
        </p:txBody>
      </p:sp>
    </p:spTree>
    <p:extLst>
      <p:ext uri="{BB962C8B-B14F-4D97-AF65-F5344CB8AC3E}">
        <p14:creationId xmlns:p14="http://schemas.microsoft.com/office/powerpoint/2010/main" val="370997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a:solidFill>
                  <a:srgbClr val="941651"/>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748726BF-9777-7B4B-AA15-CC8D6EA0A28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2B378E8-0F32-AD4B-8914-3266817B6440}"/>
              </a:ext>
            </a:extLst>
          </p:cNvPr>
          <p:cNvSpPr>
            <a:spLocks noGrp="1" noChangeArrowheads="1"/>
          </p:cNvSpPr>
          <p:nvPr>
            <p:ph type="ftr" sz="quarter" idx="11"/>
          </p:nvPr>
        </p:nvSpPr>
        <p:spPr>
          <a:xfrm>
            <a:off x="3098800" y="6248400"/>
            <a:ext cx="303784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6" name="Rectangle 6">
            <a:extLst>
              <a:ext uri="{FF2B5EF4-FFF2-40B4-BE49-F238E27FC236}">
                <a16:creationId xmlns:a16="http://schemas.microsoft.com/office/drawing/2014/main" id="{DFBF7E6E-0C4D-174F-AD82-0ACE3FD8E72E}"/>
              </a:ext>
            </a:extLst>
          </p:cNvPr>
          <p:cNvSpPr>
            <a:spLocks noGrp="1" noChangeArrowheads="1"/>
          </p:cNvSpPr>
          <p:nvPr>
            <p:ph type="sldNum" sz="quarter" idx="12"/>
          </p:nvPr>
        </p:nvSpPr>
        <p:spPr>
          <a:ln/>
        </p:spPr>
        <p:txBody>
          <a:bodyPr/>
          <a:lstStyle>
            <a:lvl1pPr>
              <a:defRPr/>
            </a:lvl1pPr>
          </a:lstStyle>
          <a:p>
            <a:fld id="{6945A006-9FF0-194A-A485-0B71368BAB59}" type="slidenum">
              <a:rPr lang="en-US" altLang="en-US"/>
              <a:pPr/>
              <a:t>‹#›</a:t>
            </a:fld>
            <a:endParaRPr lang="en-US" altLang="en-US"/>
          </a:p>
        </p:txBody>
      </p:sp>
    </p:spTree>
    <p:extLst>
      <p:ext uri="{BB962C8B-B14F-4D97-AF65-F5344CB8AC3E}">
        <p14:creationId xmlns:p14="http://schemas.microsoft.com/office/powerpoint/2010/main" val="2972881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EAAD488D-877E-3242-AE63-1F1AFBE62C09}"/>
              </a:ext>
            </a:extLst>
          </p:cNvPr>
          <p:cNvSpPr>
            <a:spLocks noGrp="1" noChangeArrowheads="1"/>
          </p:cNvSpPr>
          <p:nvPr>
            <p:ph type="dt" sz="half" idx="10"/>
          </p:nvPr>
        </p:nvSpPr>
        <p:spPr>
          <a:ln/>
        </p:spPr>
        <p:txBody>
          <a:bodyPr/>
          <a:lstStyle>
            <a:lvl1pPr>
              <a:defRPr>
                <a:latin typeface="Candara" panose="020E0502030303020204" pitchFamily="34" charset="0"/>
              </a:defRPr>
            </a:lvl1pPr>
          </a:lstStyle>
          <a:p>
            <a:pPr>
              <a:defRPr/>
            </a:pPr>
            <a:endParaRPr lang="en-US" dirty="0"/>
          </a:p>
        </p:txBody>
      </p:sp>
      <p:sp>
        <p:nvSpPr>
          <p:cNvPr id="5" name="Rectangle 5">
            <a:extLst>
              <a:ext uri="{FF2B5EF4-FFF2-40B4-BE49-F238E27FC236}">
                <a16:creationId xmlns:a16="http://schemas.microsoft.com/office/drawing/2014/main" id="{24C2468D-6B72-094C-85D5-3203BBFF4D81}"/>
              </a:ext>
            </a:extLst>
          </p:cNvPr>
          <p:cNvSpPr>
            <a:spLocks noGrp="1" noChangeArrowheads="1"/>
          </p:cNvSpPr>
          <p:nvPr>
            <p:ph type="ftr" sz="quarter" idx="11"/>
          </p:nvPr>
        </p:nvSpPr>
        <p:spPr>
          <a:xfrm>
            <a:off x="3009900" y="6248400"/>
            <a:ext cx="317500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6" name="Rectangle 6">
            <a:extLst>
              <a:ext uri="{FF2B5EF4-FFF2-40B4-BE49-F238E27FC236}">
                <a16:creationId xmlns:a16="http://schemas.microsoft.com/office/drawing/2014/main" id="{709C77C1-E54D-4749-8894-332D61B79137}"/>
              </a:ext>
            </a:extLst>
          </p:cNvPr>
          <p:cNvSpPr>
            <a:spLocks noGrp="1" noChangeArrowheads="1"/>
          </p:cNvSpPr>
          <p:nvPr>
            <p:ph type="sldNum" sz="quarter" idx="12"/>
          </p:nvPr>
        </p:nvSpPr>
        <p:spPr>
          <a:ln/>
        </p:spPr>
        <p:txBody>
          <a:bodyPr/>
          <a:lstStyle>
            <a:lvl1pPr>
              <a:defRPr>
                <a:latin typeface="Candara" panose="020E0502030303020204" pitchFamily="34" charset="0"/>
              </a:defRPr>
            </a:lvl1pPr>
          </a:lstStyle>
          <a:p>
            <a:fld id="{65A91E63-9F1A-0242-8107-D3284F43A95E}" type="slidenum">
              <a:rPr lang="en-US" altLang="en-US" smtClean="0"/>
              <a:pPr/>
              <a:t>‹#›</a:t>
            </a:fld>
            <a:endParaRPr lang="en-US" altLang="en-US"/>
          </a:p>
        </p:txBody>
      </p:sp>
    </p:spTree>
    <p:extLst>
      <p:ext uri="{BB962C8B-B14F-4D97-AF65-F5344CB8AC3E}">
        <p14:creationId xmlns:p14="http://schemas.microsoft.com/office/powerpoint/2010/main" val="4075466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300480"/>
            <a:ext cx="3810000" cy="5024120"/>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300480"/>
            <a:ext cx="3810000" cy="5024120"/>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4EECD47E-75A7-7841-AF30-7BDA7DEAB934}"/>
              </a:ext>
            </a:extLst>
          </p:cNvPr>
          <p:cNvSpPr>
            <a:spLocks noGrp="1" noChangeArrowheads="1"/>
          </p:cNvSpPr>
          <p:nvPr>
            <p:ph type="dt" sz="half" idx="10"/>
          </p:nvPr>
        </p:nvSpPr>
        <p:spPr>
          <a:ln/>
        </p:spPr>
        <p:txBody>
          <a:bodyPr/>
          <a:lstStyle>
            <a:lvl1pPr>
              <a:defRPr>
                <a:latin typeface="Candara" panose="020E0502030303020204" pitchFamily="34" charset="0"/>
              </a:defRPr>
            </a:lvl1pPr>
          </a:lstStyle>
          <a:p>
            <a:pPr>
              <a:defRPr/>
            </a:pPr>
            <a:endParaRPr lang="en-US"/>
          </a:p>
        </p:txBody>
      </p:sp>
      <p:sp>
        <p:nvSpPr>
          <p:cNvPr id="6" name="Rectangle 5">
            <a:extLst>
              <a:ext uri="{FF2B5EF4-FFF2-40B4-BE49-F238E27FC236}">
                <a16:creationId xmlns:a16="http://schemas.microsoft.com/office/drawing/2014/main" id="{F57AACC3-A30A-3548-8A16-273A59953739}"/>
              </a:ext>
            </a:extLst>
          </p:cNvPr>
          <p:cNvSpPr>
            <a:spLocks noGrp="1" noChangeArrowheads="1"/>
          </p:cNvSpPr>
          <p:nvPr>
            <p:ph type="ftr" sz="quarter" idx="11"/>
          </p:nvPr>
        </p:nvSpPr>
        <p:spPr>
          <a:xfrm>
            <a:off x="2997200" y="6248400"/>
            <a:ext cx="311150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7" name="Rectangle 6">
            <a:extLst>
              <a:ext uri="{FF2B5EF4-FFF2-40B4-BE49-F238E27FC236}">
                <a16:creationId xmlns:a16="http://schemas.microsoft.com/office/drawing/2014/main" id="{099DABD0-3C38-0E42-A63E-5A1B339C9A86}"/>
              </a:ext>
            </a:extLst>
          </p:cNvPr>
          <p:cNvSpPr>
            <a:spLocks noGrp="1" noChangeArrowheads="1"/>
          </p:cNvSpPr>
          <p:nvPr>
            <p:ph type="sldNum" sz="quarter" idx="12"/>
          </p:nvPr>
        </p:nvSpPr>
        <p:spPr>
          <a:ln/>
        </p:spPr>
        <p:txBody>
          <a:bodyPr/>
          <a:lstStyle>
            <a:lvl1pPr>
              <a:defRPr>
                <a:latin typeface="Candara" panose="020E0502030303020204" pitchFamily="34" charset="0"/>
              </a:defRPr>
            </a:lvl1pPr>
          </a:lstStyle>
          <a:p>
            <a:fld id="{B5A7D503-690B-C944-BB3A-0749E0EF6FFD}" type="slidenum">
              <a:rPr lang="en-US" altLang="en-US" smtClean="0"/>
              <a:pPr/>
              <a:t>‹#›</a:t>
            </a:fld>
            <a:endParaRPr lang="en-US" altLang="en-US"/>
          </a:p>
        </p:txBody>
      </p:sp>
    </p:spTree>
    <p:extLst>
      <p:ext uri="{BB962C8B-B14F-4D97-AF65-F5344CB8AC3E}">
        <p14:creationId xmlns:p14="http://schemas.microsoft.com/office/powerpoint/2010/main" val="3991077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E0C3A0CC-DF1A-8943-A256-4FAE6F511CB2}"/>
              </a:ext>
            </a:extLst>
          </p:cNvPr>
          <p:cNvSpPr>
            <a:spLocks noGrp="1" noChangeArrowheads="1"/>
          </p:cNvSpPr>
          <p:nvPr>
            <p:ph type="dt" sz="half" idx="10"/>
          </p:nvPr>
        </p:nvSpPr>
        <p:spPr>
          <a:ln/>
        </p:spPr>
        <p:txBody>
          <a:bodyPr/>
          <a:lstStyle>
            <a:lvl1pPr>
              <a:defRPr>
                <a:latin typeface="Candara" panose="020E0502030303020204" pitchFamily="34" charset="0"/>
              </a:defRPr>
            </a:lvl1pPr>
          </a:lstStyle>
          <a:p>
            <a:pPr>
              <a:defRPr/>
            </a:pPr>
            <a:endParaRPr lang="en-US"/>
          </a:p>
        </p:txBody>
      </p:sp>
      <p:sp>
        <p:nvSpPr>
          <p:cNvPr id="8" name="Rectangle 5">
            <a:extLst>
              <a:ext uri="{FF2B5EF4-FFF2-40B4-BE49-F238E27FC236}">
                <a16:creationId xmlns:a16="http://schemas.microsoft.com/office/drawing/2014/main" id="{E48FF7FF-CA57-0E4F-873A-333445F92333}"/>
              </a:ext>
            </a:extLst>
          </p:cNvPr>
          <p:cNvSpPr>
            <a:spLocks noGrp="1" noChangeArrowheads="1"/>
          </p:cNvSpPr>
          <p:nvPr>
            <p:ph type="ftr" sz="quarter" idx="11"/>
          </p:nvPr>
        </p:nvSpPr>
        <p:spPr>
          <a:xfrm>
            <a:off x="3035300" y="6248400"/>
            <a:ext cx="308610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9" name="Rectangle 6">
            <a:extLst>
              <a:ext uri="{FF2B5EF4-FFF2-40B4-BE49-F238E27FC236}">
                <a16:creationId xmlns:a16="http://schemas.microsoft.com/office/drawing/2014/main" id="{533D9C4C-4A92-9841-87B3-8B6F75DE4A63}"/>
              </a:ext>
            </a:extLst>
          </p:cNvPr>
          <p:cNvSpPr>
            <a:spLocks noGrp="1" noChangeArrowheads="1"/>
          </p:cNvSpPr>
          <p:nvPr>
            <p:ph type="sldNum" sz="quarter" idx="12"/>
          </p:nvPr>
        </p:nvSpPr>
        <p:spPr>
          <a:ln/>
        </p:spPr>
        <p:txBody>
          <a:bodyPr/>
          <a:lstStyle>
            <a:lvl1pPr>
              <a:defRPr>
                <a:latin typeface="Candara" panose="020E0502030303020204" pitchFamily="34" charset="0"/>
              </a:defRPr>
            </a:lvl1pPr>
          </a:lstStyle>
          <a:p>
            <a:fld id="{E47C8982-1612-4045-86E9-9B2EE0012FFE}" type="slidenum">
              <a:rPr lang="en-US" altLang="en-US" smtClean="0"/>
              <a:pPr/>
              <a:t>‹#›</a:t>
            </a:fld>
            <a:endParaRPr lang="en-US" altLang="en-US"/>
          </a:p>
        </p:txBody>
      </p:sp>
    </p:spTree>
    <p:extLst>
      <p:ext uri="{BB962C8B-B14F-4D97-AF65-F5344CB8AC3E}">
        <p14:creationId xmlns:p14="http://schemas.microsoft.com/office/powerpoint/2010/main" val="3266240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5D3D90B4-19D8-B148-9BDC-CA1CDB031094}"/>
              </a:ext>
            </a:extLst>
          </p:cNvPr>
          <p:cNvSpPr>
            <a:spLocks noGrp="1" noChangeArrowheads="1"/>
          </p:cNvSpPr>
          <p:nvPr>
            <p:ph type="dt" sz="half" idx="10"/>
          </p:nvPr>
        </p:nvSpPr>
        <p:spPr>
          <a:ln/>
        </p:spPr>
        <p:txBody>
          <a:bodyPr/>
          <a:lstStyle>
            <a:lvl1pPr>
              <a:defRPr>
                <a:latin typeface="Candara" panose="020E0502030303020204" pitchFamily="34" charset="0"/>
              </a:defRPr>
            </a:lvl1pPr>
          </a:lstStyle>
          <a:p>
            <a:pPr>
              <a:defRPr/>
            </a:pPr>
            <a:endParaRPr lang="en-US"/>
          </a:p>
        </p:txBody>
      </p:sp>
      <p:sp>
        <p:nvSpPr>
          <p:cNvPr id="4" name="Rectangle 5">
            <a:extLst>
              <a:ext uri="{FF2B5EF4-FFF2-40B4-BE49-F238E27FC236}">
                <a16:creationId xmlns:a16="http://schemas.microsoft.com/office/drawing/2014/main" id="{E6B2D1B3-DE5C-D444-B2B2-019F8E61D517}"/>
              </a:ext>
            </a:extLst>
          </p:cNvPr>
          <p:cNvSpPr>
            <a:spLocks noGrp="1" noChangeArrowheads="1"/>
          </p:cNvSpPr>
          <p:nvPr>
            <p:ph type="ftr" sz="quarter" idx="11"/>
          </p:nvPr>
        </p:nvSpPr>
        <p:spPr>
          <a:xfrm>
            <a:off x="3009900" y="6248400"/>
            <a:ext cx="316230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5" name="Rectangle 6">
            <a:extLst>
              <a:ext uri="{FF2B5EF4-FFF2-40B4-BE49-F238E27FC236}">
                <a16:creationId xmlns:a16="http://schemas.microsoft.com/office/drawing/2014/main" id="{075FCE34-1689-9043-971A-4D8DC11B9380}"/>
              </a:ext>
            </a:extLst>
          </p:cNvPr>
          <p:cNvSpPr>
            <a:spLocks noGrp="1" noChangeArrowheads="1"/>
          </p:cNvSpPr>
          <p:nvPr>
            <p:ph type="sldNum" sz="quarter" idx="12"/>
          </p:nvPr>
        </p:nvSpPr>
        <p:spPr>
          <a:ln/>
        </p:spPr>
        <p:txBody>
          <a:bodyPr/>
          <a:lstStyle>
            <a:lvl1pPr>
              <a:defRPr>
                <a:latin typeface="Candara" panose="020E0502030303020204" pitchFamily="34" charset="0"/>
              </a:defRPr>
            </a:lvl1pPr>
          </a:lstStyle>
          <a:p>
            <a:fld id="{39EB2DAC-ACFA-1E49-A481-30B4A92DF11E}" type="slidenum">
              <a:rPr lang="en-US" altLang="en-US" smtClean="0"/>
              <a:pPr/>
              <a:t>‹#›</a:t>
            </a:fld>
            <a:endParaRPr lang="en-US" altLang="en-US"/>
          </a:p>
        </p:txBody>
      </p:sp>
    </p:spTree>
    <p:extLst>
      <p:ext uri="{BB962C8B-B14F-4D97-AF65-F5344CB8AC3E}">
        <p14:creationId xmlns:p14="http://schemas.microsoft.com/office/powerpoint/2010/main" val="39770412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CCD6B52-3455-3F4E-BACF-75E2067A5D0B}"/>
              </a:ext>
            </a:extLst>
          </p:cNvPr>
          <p:cNvSpPr>
            <a:spLocks noGrp="1" noChangeArrowheads="1"/>
          </p:cNvSpPr>
          <p:nvPr>
            <p:ph type="dt" sz="half" idx="10"/>
          </p:nvPr>
        </p:nvSpPr>
        <p:spPr>
          <a:ln/>
        </p:spPr>
        <p:txBody>
          <a:bodyPr/>
          <a:lstStyle>
            <a:lvl1pPr>
              <a:defRPr>
                <a:latin typeface="Candara" panose="020E0502030303020204" pitchFamily="34" charset="0"/>
              </a:defRPr>
            </a:lvl1pPr>
          </a:lstStyle>
          <a:p>
            <a:pPr>
              <a:defRPr/>
            </a:pPr>
            <a:endParaRPr lang="en-US"/>
          </a:p>
        </p:txBody>
      </p:sp>
      <p:sp>
        <p:nvSpPr>
          <p:cNvPr id="3" name="Rectangle 5">
            <a:extLst>
              <a:ext uri="{FF2B5EF4-FFF2-40B4-BE49-F238E27FC236}">
                <a16:creationId xmlns:a16="http://schemas.microsoft.com/office/drawing/2014/main" id="{8899109E-DE65-0F4D-BACB-7BA1C90029C1}"/>
              </a:ext>
            </a:extLst>
          </p:cNvPr>
          <p:cNvSpPr>
            <a:spLocks noGrp="1" noChangeArrowheads="1"/>
          </p:cNvSpPr>
          <p:nvPr>
            <p:ph type="ftr" sz="quarter" idx="11"/>
          </p:nvPr>
        </p:nvSpPr>
        <p:spPr>
          <a:xfrm>
            <a:off x="3048000" y="6248400"/>
            <a:ext cx="313690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4" name="Rectangle 6">
            <a:extLst>
              <a:ext uri="{FF2B5EF4-FFF2-40B4-BE49-F238E27FC236}">
                <a16:creationId xmlns:a16="http://schemas.microsoft.com/office/drawing/2014/main" id="{717CFA02-F157-1346-88E7-EF4C59DF369C}"/>
              </a:ext>
            </a:extLst>
          </p:cNvPr>
          <p:cNvSpPr>
            <a:spLocks noGrp="1" noChangeArrowheads="1"/>
          </p:cNvSpPr>
          <p:nvPr>
            <p:ph type="sldNum" sz="quarter" idx="12"/>
          </p:nvPr>
        </p:nvSpPr>
        <p:spPr>
          <a:ln/>
        </p:spPr>
        <p:txBody>
          <a:bodyPr/>
          <a:lstStyle>
            <a:lvl1pPr>
              <a:defRPr>
                <a:latin typeface="Candara" panose="020E0502030303020204" pitchFamily="34" charset="0"/>
              </a:defRPr>
            </a:lvl1pPr>
          </a:lstStyle>
          <a:p>
            <a:fld id="{DFBADBF0-1886-4A49-A4AD-54FAFAFA2C2A}" type="slidenum">
              <a:rPr lang="en-US" altLang="en-US" smtClean="0"/>
              <a:pPr/>
              <a:t>‹#›</a:t>
            </a:fld>
            <a:endParaRPr lang="en-US" altLang="en-US"/>
          </a:p>
        </p:txBody>
      </p:sp>
    </p:spTree>
    <p:extLst>
      <p:ext uri="{BB962C8B-B14F-4D97-AF65-F5344CB8AC3E}">
        <p14:creationId xmlns:p14="http://schemas.microsoft.com/office/powerpoint/2010/main" val="1938822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129F0EE-3B88-2F47-B7A6-97DAE4FD55DF}"/>
              </a:ext>
            </a:extLst>
          </p:cNvPr>
          <p:cNvSpPr>
            <a:spLocks noGrp="1" noChangeArrowheads="1"/>
          </p:cNvSpPr>
          <p:nvPr>
            <p:ph type="dt" sz="half" idx="10"/>
          </p:nvPr>
        </p:nvSpPr>
        <p:spPr>
          <a:ln/>
        </p:spPr>
        <p:txBody>
          <a:bodyPr/>
          <a:lstStyle>
            <a:lvl1pPr>
              <a:defRPr>
                <a:latin typeface="Candara" panose="020E0502030303020204" pitchFamily="34" charset="0"/>
              </a:defRPr>
            </a:lvl1pPr>
          </a:lstStyle>
          <a:p>
            <a:pPr>
              <a:defRPr/>
            </a:pPr>
            <a:endParaRPr lang="en-US"/>
          </a:p>
        </p:txBody>
      </p:sp>
      <p:sp>
        <p:nvSpPr>
          <p:cNvPr id="6" name="Rectangle 5">
            <a:extLst>
              <a:ext uri="{FF2B5EF4-FFF2-40B4-BE49-F238E27FC236}">
                <a16:creationId xmlns:a16="http://schemas.microsoft.com/office/drawing/2014/main" id="{B658DA12-3038-9044-9CA1-E653DB971840}"/>
              </a:ext>
            </a:extLst>
          </p:cNvPr>
          <p:cNvSpPr>
            <a:spLocks noGrp="1" noChangeArrowheads="1"/>
          </p:cNvSpPr>
          <p:nvPr>
            <p:ph type="ftr" sz="quarter" idx="11"/>
          </p:nvPr>
        </p:nvSpPr>
        <p:spPr>
          <a:xfrm>
            <a:off x="3022600" y="6248400"/>
            <a:ext cx="311150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7" name="Rectangle 6">
            <a:extLst>
              <a:ext uri="{FF2B5EF4-FFF2-40B4-BE49-F238E27FC236}">
                <a16:creationId xmlns:a16="http://schemas.microsoft.com/office/drawing/2014/main" id="{A5043E5A-DA57-2E42-9653-13589F6DB370}"/>
              </a:ext>
            </a:extLst>
          </p:cNvPr>
          <p:cNvSpPr>
            <a:spLocks noGrp="1" noChangeArrowheads="1"/>
          </p:cNvSpPr>
          <p:nvPr>
            <p:ph type="sldNum" sz="quarter" idx="12"/>
          </p:nvPr>
        </p:nvSpPr>
        <p:spPr>
          <a:ln/>
        </p:spPr>
        <p:txBody>
          <a:bodyPr/>
          <a:lstStyle>
            <a:lvl1pPr>
              <a:defRPr>
                <a:latin typeface="Candara" panose="020E0502030303020204" pitchFamily="34" charset="0"/>
              </a:defRPr>
            </a:lvl1pPr>
          </a:lstStyle>
          <a:p>
            <a:fld id="{5A4E0703-9B05-5D46-BF2C-03F8BC35EA1D}" type="slidenum">
              <a:rPr lang="en-US" altLang="en-US" smtClean="0"/>
              <a:pPr/>
              <a:t>‹#›</a:t>
            </a:fld>
            <a:endParaRPr lang="en-US" altLang="en-US"/>
          </a:p>
        </p:txBody>
      </p:sp>
    </p:spTree>
    <p:extLst>
      <p:ext uri="{BB962C8B-B14F-4D97-AF65-F5344CB8AC3E}">
        <p14:creationId xmlns:p14="http://schemas.microsoft.com/office/powerpoint/2010/main" val="4252509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24D12DE5-120C-D847-A35B-E5EA0F31A9FE}"/>
              </a:ext>
            </a:extLst>
          </p:cNvPr>
          <p:cNvSpPr>
            <a:spLocks noGrp="1" noChangeArrowheads="1"/>
          </p:cNvSpPr>
          <p:nvPr>
            <p:ph type="dt" sz="half" idx="10"/>
          </p:nvPr>
        </p:nvSpPr>
        <p:spPr>
          <a:ln/>
        </p:spPr>
        <p:txBody>
          <a:bodyPr/>
          <a:lstStyle>
            <a:lvl1pPr>
              <a:defRPr>
                <a:latin typeface="Candara" panose="020E0502030303020204" pitchFamily="34" charset="0"/>
              </a:defRPr>
            </a:lvl1pPr>
          </a:lstStyle>
          <a:p>
            <a:pPr>
              <a:defRPr/>
            </a:pPr>
            <a:endParaRPr lang="en-US"/>
          </a:p>
        </p:txBody>
      </p:sp>
      <p:sp>
        <p:nvSpPr>
          <p:cNvPr id="6" name="Rectangle 5">
            <a:extLst>
              <a:ext uri="{FF2B5EF4-FFF2-40B4-BE49-F238E27FC236}">
                <a16:creationId xmlns:a16="http://schemas.microsoft.com/office/drawing/2014/main" id="{DF4C5AD5-9111-1D4A-BDB0-F22B88A47250}"/>
              </a:ext>
            </a:extLst>
          </p:cNvPr>
          <p:cNvSpPr>
            <a:spLocks noGrp="1" noChangeArrowheads="1"/>
          </p:cNvSpPr>
          <p:nvPr>
            <p:ph type="ftr" sz="quarter" idx="11"/>
          </p:nvPr>
        </p:nvSpPr>
        <p:spPr>
          <a:xfrm>
            <a:off x="3060700" y="6248400"/>
            <a:ext cx="3098800" cy="457200"/>
          </a:xfrm>
          <a:ln/>
        </p:spPr>
        <p:txBody>
          <a:bodyPr/>
          <a:lstStyle>
            <a:lvl1pPr>
              <a:defRPr>
                <a:latin typeface="Candara" panose="020E0502030303020204" pitchFamily="34" charset="0"/>
              </a:defRPr>
            </a:lvl1pPr>
          </a:lstStyle>
          <a:p>
            <a:pPr>
              <a:defRPr/>
            </a:pPr>
            <a:r>
              <a:rPr lang="en-US"/>
              <a:t>Copyright © 2012-2020, Elsevier Inc. Copyright © 2021-2022, Wu-chun Feng. </a:t>
            </a:r>
            <a:endParaRPr lang="en-US" dirty="0"/>
          </a:p>
        </p:txBody>
      </p:sp>
      <p:sp>
        <p:nvSpPr>
          <p:cNvPr id="7" name="Rectangle 6">
            <a:extLst>
              <a:ext uri="{FF2B5EF4-FFF2-40B4-BE49-F238E27FC236}">
                <a16:creationId xmlns:a16="http://schemas.microsoft.com/office/drawing/2014/main" id="{2755D287-ECB6-0D4A-ABE2-EFF4AA8212E0}"/>
              </a:ext>
            </a:extLst>
          </p:cNvPr>
          <p:cNvSpPr>
            <a:spLocks noGrp="1" noChangeArrowheads="1"/>
          </p:cNvSpPr>
          <p:nvPr>
            <p:ph type="sldNum" sz="quarter" idx="12"/>
          </p:nvPr>
        </p:nvSpPr>
        <p:spPr>
          <a:ln/>
        </p:spPr>
        <p:txBody>
          <a:bodyPr/>
          <a:lstStyle>
            <a:lvl1pPr>
              <a:defRPr>
                <a:latin typeface="Candara" panose="020E0502030303020204" pitchFamily="34" charset="0"/>
              </a:defRPr>
            </a:lvl1pPr>
          </a:lstStyle>
          <a:p>
            <a:fld id="{4015E9CF-C40C-8F4B-AD87-E855A5A0F58A}" type="slidenum">
              <a:rPr lang="en-US" altLang="en-US" smtClean="0"/>
              <a:pPr/>
              <a:t>‹#›</a:t>
            </a:fld>
            <a:endParaRPr lang="en-US" altLang="en-US"/>
          </a:p>
        </p:txBody>
      </p:sp>
    </p:spTree>
    <p:extLst>
      <p:ext uri="{BB962C8B-B14F-4D97-AF65-F5344CB8AC3E}">
        <p14:creationId xmlns:p14="http://schemas.microsoft.com/office/powerpoint/2010/main" val="722348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Picture 15">
            <a:extLst>
              <a:ext uri="{FF2B5EF4-FFF2-40B4-BE49-F238E27FC236}">
                <a16:creationId xmlns:a16="http://schemas.microsoft.com/office/drawing/2014/main" id="{473DD40B-F209-0845-ABC2-39F190F2B1EA}"/>
              </a:ext>
            </a:extLst>
          </p:cNvPr>
          <p:cNvPicPr>
            <a:picLocks noChangeAspect="1" noChangeArrowheads="1"/>
          </p:cNvPicPr>
          <p:nvPr userDrawn="1"/>
        </p:nvPicPr>
        <p:blipFill>
          <a:blip r:embed="rId14">
            <a:alphaModFix amt="2000"/>
          </a:blip>
          <a:srcRect l="14400"/>
          <a:stretch>
            <a:fillRect/>
          </a:stretch>
        </p:blipFill>
        <p:spPr bwMode="auto">
          <a:xfrm>
            <a:off x="4" y="152400"/>
            <a:ext cx="5478463" cy="6400800"/>
          </a:xfrm>
          <a:prstGeom prst="rect">
            <a:avLst/>
          </a:prstGeom>
          <a:noFill/>
          <a:ln w="9525">
            <a:noFill/>
            <a:miter lim="800000"/>
            <a:headEnd/>
            <a:tailEnd/>
          </a:ln>
        </p:spPr>
      </p:pic>
      <p:sp>
        <p:nvSpPr>
          <p:cNvPr id="1026" name="Rectangle 2">
            <a:extLst>
              <a:ext uri="{FF2B5EF4-FFF2-40B4-BE49-F238E27FC236}">
                <a16:creationId xmlns:a16="http://schemas.microsoft.com/office/drawing/2014/main" id="{188C69CA-3345-4040-B3DB-147E553DF087}"/>
              </a:ext>
            </a:extLst>
          </p:cNvPr>
          <p:cNvSpPr>
            <a:spLocks noGrp="1" noChangeArrowheads="1"/>
          </p:cNvSpPr>
          <p:nvPr>
            <p:ph type="title"/>
          </p:nvPr>
        </p:nvSpPr>
        <p:spPr bwMode="auto">
          <a:xfrm>
            <a:off x="685800" y="370840"/>
            <a:ext cx="77724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9BFFFFA7-D2AA-0A4D-B2C7-B02D9708180D}"/>
              </a:ext>
            </a:extLst>
          </p:cNvPr>
          <p:cNvSpPr>
            <a:spLocks noGrp="1" noChangeArrowheads="1"/>
          </p:cNvSpPr>
          <p:nvPr>
            <p:ph type="body" idx="1"/>
          </p:nvPr>
        </p:nvSpPr>
        <p:spPr bwMode="auto">
          <a:xfrm>
            <a:off x="685800" y="1229360"/>
            <a:ext cx="7772400" cy="5095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8BD7E02A-5913-6741-8546-89B14AC0DECD}"/>
              </a:ext>
            </a:extLst>
          </p:cNvPr>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latin typeface="Arial" charset="0"/>
                <a:ea typeface="ＭＳ Ｐゴシック" charset="-128"/>
                <a:cs typeface="ＭＳ Ｐゴシック" charset="-128"/>
              </a:defRPr>
            </a:lvl1pPr>
          </a:lstStyle>
          <a:p>
            <a:pPr>
              <a:defRPr/>
            </a:pPr>
            <a:endParaRPr lang="en-US"/>
          </a:p>
        </p:txBody>
      </p:sp>
      <p:sp>
        <p:nvSpPr>
          <p:cNvPr id="1029" name="Rectangle 5">
            <a:extLst>
              <a:ext uri="{FF2B5EF4-FFF2-40B4-BE49-F238E27FC236}">
                <a16:creationId xmlns:a16="http://schemas.microsoft.com/office/drawing/2014/main" id="{5EA700B3-0D15-4F44-BA9F-3BCB2DBDB195}"/>
              </a:ext>
            </a:extLst>
          </p:cNvPr>
          <p:cNvSpPr>
            <a:spLocks noGrp="1" noChangeArrowheads="1"/>
          </p:cNvSpPr>
          <p:nvPr>
            <p:ph type="ftr" sz="quarter" idx="3"/>
          </p:nvPr>
        </p:nvSpPr>
        <p:spPr bwMode="auto">
          <a:xfrm>
            <a:off x="3047999" y="6248400"/>
            <a:ext cx="3108961"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latin typeface="Candara" panose="020E0502030303020204" pitchFamily="34" charset="0"/>
                <a:ea typeface="ＭＳ Ｐゴシック" charset="-128"/>
                <a:cs typeface="Candara" panose="020E0502030303020204" pitchFamily="34" charset="0"/>
              </a:defRPr>
            </a:lvl1pPr>
          </a:lstStyle>
          <a:p>
            <a:pPr>
              <a:defRPr/>
            </a:pPr>
            <a:r>
              <a:rPr lang="en-US"/>
              <a:t>Copyright © 2012-2020, Elsevier Inc. Copyright © 2021-2022, Wu-chun Feng. </a:t>
            </a:r>
            <a:endParaRPr lang="en-US" dirty="0"/>
          </a:p>
        </p:txBody>
      </p:sp>
      <p:sp>
        <p:nvSpPr>
          <p:cNvPr id="1030" name="Rectangle 6">
            <a:extLst>
              <a:ext uri="{FF2B5EF4-FFF2-40B4-BE49-F238E27FC236}">
                <a16:creationId xmlns:a16="http://schemas.microsoft.com/office/drawing/2014/main" id="{2E06F629-B182-A046-81C8-A06C9FD3E8D3}"/>
              </a:ext>
            </a:extLst>
          </p:cNvPr>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fld id="{9CA5E315-E011-7F4F-94B1-34E0E8310B20}"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940"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 id="2147483941" r:id="rId12"/>
  </p:sldLayoutIdLst>
  <p:hf sldNum="0" hdr="0" ftr="0" dt="0"/>
  <p:txStyles>
    <p:titleStyle>
      <a:lvl1pPr algn="l" rtl="0" eaLnBrk="0" fontAlgn="base" hangingPunct="0">
        <a:spcBef>
          <a:spcPct val="0"/>
        </a:spcBef>
        <a:spcAft>
          <a:spcPct val="0"/>
        </a:spcAft>
        <a:defRPr sz="3200">
          <a:solidFill>
            <a:schemeClr val="tx2"/>
          </a:solidFill>
          <a:latin typeface="Candara" panose="020E0502030303020204" pitchFamily="34" charset="0"/>
          <a:ea typeface="+mj-ea"/>
          <a:cs typeface="+mj-cs"/>
        </a:defRPr>
      </a:lvl1pPr>
      <a:lvl2pPr algn="l" rtl="0" eaLnBrk="0" fontAlgn="base" hangingPunct="0">
        <a:spcBef>
          <a:spcPct val="0"/>
        </a:spcBef>
        <a:spcAft>
          <a:spcPct val="0"/>
        </a:spcAft>
        <a:defRPr sz="3200">
          <a:solidFill>
            <a:schemeClr val="tx2"/>
          </a:solidFill>
          <a:latin typeface="Arial" pitchFamily="-65" charset="0"/>
          <a:ea typeface="ＭＳ Ｐゴシック" pitchFamily="-65" charset="-128"/>
          <a:cs typeface="ＭＳ Ｐゴシック" pitchFamily="-65" charset="-128"/>
        </a:defRPr>
      </a:lvl2pPr>
      <a:lvl3pPr algn="l" rtl="0" eaLnBrk="0" fontAlgn="base" hangingPunct="0">
        <a:spcBef>
          <a:spcPct val="0"/>
        </a:spcBef>
        <a:spcAft>
          <a:spcPct val="0"/>
        </a:spcAft>
        <a:defRPr sz="3200">
          <a:solidFill>
            <a:schemeClr val="tx2"/>
          </a:solidFill>
          <a:latin typeface="Arial" pitchFamily="-65" charset="0"/>
          <a:ea typeface="ＭＳ Ｐゴシック" pitchFamily="-65" charset="-128"/>
          <a:cs typeface="ＭＳ Ｐゴシック" pitchFamily="-65" charset="-128"/>
        </a:defRPr>
      </a:lvl3pPr>
      <a:lvl4pPr algn="l" rtl="0" eaLnBrk="0" fontAlgn="base" hangingPunct="0">
        <a:spcBef>
          <a:spcPct val="0"/>
        </a:spcBef>
        <a:spcAft>
          <a:spcPct val="0"/>
        </a:spcAft>
        <a:defRPr sz="3200">
          <a:solidFill>
            <a:schemeClr val="tx2"/>
          </a:solidFill>
          <a:latin typeface="Arial" pitchFamily="-65" charset="0"/>
          <a:ea typeface="ＭＳ Ｐゴシック" pitchFamily="-65" charset="-128"/>
          <a:cs typeface="ＭＳ Ｐゴシック" pitchFamily="-65" charset="-128"/>
        </a:defRPr>
      </a:lvl4pPr>
      <a:lvl5pPr algn="l" rtl="0" eaLnBrk="0" fontAlgn="base" hangingPunct="0">
        <a:spcBef>
          <a:spcPct val="0"/>
        </a:spcBef>
        <a:spcAft>
          <a:spcPct val="0"/>
        </a:spcAft>
        <a:defRPr sz="3200">
          <a:solidFill>
            <a:schemeClr val="tx2"/>
          </a:solidFill>
          <a:latin typeface="Arial" pitchFamily="-65" charset="0"/>
          <a:ea typeface="ＭＳ Ｐゴシック" pitchFamily="-65" charset="-128"/>
          <a:cs typeface="ＭＳ Ｐゴシック" pitchFamily="-65" charset="-128"/>
        </a:defRPr>
      </a:lvl5pPr>
      <a:lvl6pPr marL="457200" algn="l" rtl="0" fontAlgn="base">
        <a:spcBef>
          <a:spcPct val="0"/>
        </a:spcBef>
        <a:spcAft>
          <a:spcPct val="0"/>
        </a:spcAft>
        <a:defRPr sz="3200">
          <a:solidFill>
            <a:schemeClr val="tx2"/>
          </a:solidFill>
          <a:latin typeface="Arial" pitchFamily="-65" charset="0"/>
          <a:ea typeface="ＭＳ Ｐゴシック" pitchFamily="-65" charset="-128"/>
          <a:cs typeface="ＭＳ Ｐゴシック" pitchFamily="-65" charset="-128"/>
        </a:defRPr>
      </a:lvl6pPr>
      <a:lvl7pPr marL="914400" algn="l" rtl="0" fontAlgn="base">
        <a:spcBef>
          <a:spcPct val="0"/>
        </a:spcBef>
        <a:spcAft>
          <a:spcPct val="0"/>
        </a:spcAft>
        <a:defRPr sz="3200">
          <a:solidFill>
            <a:schemeClr val="tx2"/>
          </a:solidFill>
          <a:latin typeface="Arial" pitchFamily="-65" charset="0"/>
          <a:ea typeface="ＭＳ Ｐゴシック" pitchFamily="-65" charset="-128"/>
          <a:cs typeface="ＭＳ Ｐゴシック" pitchFamily="-65" charset="-128"/>
        </a:defRPr>
      </a:lvl7pPr>
      <a:lvl8pPr marL="1371600" algn="l" rtl="0" fontAlgn="base">
        <a:spcBef>
          <a:spcPct val="0"/>
        </a:spcBef>
        <a:spcAft>
          <a:spcPct val="0"/>
        </a:spcAft>
        <a:defRPr sz="3200">
          <a:solidFill>
            <a:schemeClr val="tx2"/>
          </a:solidFill>
          <a:latin typeface="Arial" pitchFamily="-65" charset="0"/>
          <a:ea typeface="ＭＳ Ｐゴシック" pitchFamily="-65" charset="-128"/>
          <a:cs typeface="ＭＳ Ｐゴシック" pitchFamily="-65" charset="-128"/>
        </a:defRPr>
      </a:lvl8pPr>
      <a:lvl9pPr marL="1828800" algn="l" rtl="0" fontAlgn="base">
        <a:spcBef>
          <a:spcPct val="0"/>
        </a:spcBef>
        <a:spcAft>
          <a:spcPct val="0"/>
        </a:spcAft>
        <a:defRPr sz="3200">
          <a:solidFill>
            <a:schemeClr val="tx2"/>
          </a:solidFill>
          <a:latin typeface="Arial" pitchFamily="-65" charset="0"/>
          <a:ea typeface="ＭＳ Ｐゴシック" pitchFamily="-65" charset="-128"/>
          <a:cs typeface="ＭＳ Ｐゴシック" pitchFamily="-65" charset="-128"/>
        </a:defRPr>
      </a:lvl9pPr>
    </p:titleStyle>
    <p:bodyStyle>
      <a:lvl1pPr marL="342900" indent="-342900" algn="l" rtl="0" eaLnBrk="0" fontAlgn="base" hangingPunct="0">
        <a:spcBef>
          <a:spcPct val="20000"/>
        </a:spcBef>
        <a:spcAft>
          <a:spcPct val="0"/>
        </a:spcAft>
        <a:buChar char="•"/>
        <a:defRPr sz="2400">
          <a:solidFill>
            <a:schemeClr val="tx1"/>
          </a:solidFill>
          <a:latin typeface="Candara" panose="020E0502030303020204" pitchFamily="34" charset="0"/>
          <a:ea typeface="+mn-ea"/>
          <a:cs typeface="+mn-cs"/>
        </a:defRPr>
      </a:lvl1pPr>
      <a:lvl2pPr marL="742950" indent="-285750" algn="l" rtl="0" eaLnBrk="0" fontAlgn="base" hangingPunct="0">
        <a:spcBef>
          <a:spcPct val="20000"/>
        </a:spcBef>
        <a:spcAft>
          <a:spcPct val="0"/>
        </a:spcAft>
        <a:buChar char="–"/>
        <a:defRPr sz="2000">
          <a:solidFill>
            <a:schemeClr val="tx1"/>
          </a:solidFill>
          <a:latin typeface="Candara" panose="020E0502030303020204" pitchFamily="34" charset="0"/>
          <a:ea typeface="+mn-ea"/>
        </a:defRPr>
      </a:lvl2pPr>
      <a:lvl3pPr marL="1143000" indent="-228600" algn="l" rtl="0" eaLnBrk="0" fontAlgn="base" hangingPunct="0">
        <a:spcBef>
          <a:spcPct val="20000"/>
        </a:spcBef>
        <a:spcAft>
          <a:spcPct val="0"/>
        </a:spcAft>
        <a:buChar char="•"/>
        <a:defRPr>
          <a:solidFill>
            <a:schemeClr val="bg1">
              <a:lumMod val="50000"/>
            </a:schemeClr>
          </a:solidFill>
          <a:latin typeface="Candara" panose="020E0502030303020204" pitchFamily="34" charset="0"/>
          <a:ea typeface="+mn-ea"/>
        </a:defRPr>
      </a:lvl3pPr>
      <a:lvl4pPr marL="1600200" indent="-228600" algn="l" rtl="0" eaLnBrk="0" fontAlgn="base" hangingPunct="0">
        <a:spcBef>
          <a:spcPct val="20000"/>
        </a:spcBef>
        <a:spcAft>
          <a:spcPct val="0"/>
        </a:spcAft>
        <a:buChar char="–"/>
        <a:defRPr>
          <a:solidFill>
            <a:srgbClr val="941651"/>
          </a:solidFill>
          <a:latin typeface="Candara" panose="020E0502030303020204" pitchFamily="34" charset="0"/>
          <a:ea typeface="+mn-ea"/>
        </a:defRPr>
      </a:lvl4pPr>
      <a:lvl5pPr marL="2057400" indent="-228600" algn="l" rtl="0" eaLnBrk="0" fontAlgn="base" hangingPunct="0">
        <a:spcBef>
          <a:spcPct val="20000"/>
        </a:spcBef>
        <a:spcAft>
          <a:spcPct val="0"/>
        </a:spcAft>
        <a:buChar char="»"/>
        <a:defRPr>
          <a:solidFill>
            <a:srgbClr val="FF9300"/>
          </a:solidFill>
          <a:latin typeface="Candara" panose="020E0502030303020204" pitchFamily="34" charset="0"/>
          <a:ea typeface="+mn-ea"/>
        </a:defRPr>
      </a:lvl5pPr>
      <a:lvl6pPr marL="2514600" indent="-228600" algn="l" rtl="0" fontAlgn="base">
        <a:spcBef>
          <a:spcPct val="20000"/>
        </a:spcBef>
        <a:spcAft>
          <a:spcPct val="0"/>
        </a:spcAft>
        <a:buChar char="»"/>
        <a:defRPr>
          <a:solidFill>
            <a:schemeClr val="tx1"/>
          </a:solidFill>
          <a:latin typeface="+mn-lt"/>
          <a:ea typeface="+mn-ea"/>
        </a:defRPr>
      </a:lvl6pPr>
      <a:lvl7pPr marL="2971800" indent="-228600" algn="l" rtl="0" fontAlgn="base">
        <a:spcBef>
          <a:spcPct val="20000"/>
        </a:spcBef>
        <a:spcAft>
          <a:spcPct val="0"/>
        </a:spcAft>
        <a:buChar char="»"/>
        <a:defRPr>
          <a:solidFill>
            <a:schemeClr val="tx1"/>
          </a:solidFill>
          <a:latin typeface="+mn-lt"/>
          <a:ea typeface="+mn-ea"/>
        </a:defRPr>
      </a:lvl7pPr>
      <a:lvl8pPr marL="3429000" indent="-228600" algn="l" rtl="0" fontAlgn="base">
        <a:spcBef>
          <a:spcPct val="20000"/>
        </a:spcBef>
        <a:spcAft>
          <a:spcPct val="0"/>
        </a:spcAft>
        <a:buChar char="»"/>
        <a:defRPr>
          <a:solidFill>
            <a:schemeClr val="tx1"/>
          </a:solidFill>
          <a:latin typeface="+mn-lt"/>
          <a:ea typeface="+mn-ea"/>
        </a:defRPr>
      </a:lvl8pPr>
      <a:lvl9pPr marL="3886200" indent="-228600" algn="l" rtl="0" fontAlgn="base">
        <a:spcBef>
          <a:spcPct val="20000"/>
        </a:spcBef>
        <a:spcAft>
          <a:spcPct val="0"/>
        </a:spcAft>
        <a:buChar char="»"/>
        <a:defRPr>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en.wikipedia.org/wiki/Gbit/s"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hyperlink" Target="https://en.wikipedia.org/wiki/GDDR6_SDRAM#cite_note-TR_hynix-4" TargetMode="External"/><Relationship Id="rId4" Type="http://schemas.openxmlformats.org/officeDocument/2006/relationships/hyperlink" Target="https://en.wikipedia.org/wiki/GDDR6_SDRAM#cite_note-anand_hynix-3"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1">
            <a:extLst>
              <a:ext uri="{FF2B5EF4-FFF2-40B4-BE49-F238E27FC236}">
                <a16:creationId xmlns:a16="http://schemas.microsoft.com/office/drawing/2014/main" id="{6F5FA7D4-55CD-D542-B4B3-A7CA289E4C57}"/>
              </a:ext>
            </a:extLst>
          </p:cNvPr>
          <p:cNvSpPr>
            <a:spLocks noChangeArrowheads="1"/>
          </p:cNvSpPr>
          <p:nvPr/>
        </p:nvSpPr>
        <p:spPr bwMode="auto">
          <a:xfrm>
            <a:off x="2843213" y="1254125"/>
            <a:ext cx="14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a:solidFill>
                  <a:schemeClr val="tx1"/>
                </a:solidFill>
                <a:latin typeface="Candara" panose="020E0502030303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Candara" panose="020E0502030303020204" pitchFamily="34" charset="0"/>
                <a:ea typeface="ＭＳ Ｐゴシック" panose="020B0600070205080204" pitchFamily="34" charset="-128"/>
              </a:defRPr>
            </a:lvl2pPr>
            <a:lvl3pPr marL="1143000" indent="-228600">
              <a:spcBef>
                <a:spcPct val="20000"/>
              </a:spcBef>
              <a:buChar char="•"/>
              <a:defRPr>
                <a:solidFill>
                  <a:srgbClr val="7F7F7F"/>
                </a:solidFill>
                <a:latin typeface="Candara" panose="020E0502030303020204" pitchFamily="34" charset="0"/>
                <a:ea typeface="ＭＳ Ｐゴシック" panose="020B0600070205080204" pitchFamily="34" charset="-128"/>
              </a:defRPr>
            </a:lvl3pPr>
            <a:lvl4pPr marL="1600200" indent="-228600">
              <a:spcBef>
                <a:spcPct val="20000"/>
              </a:spcBef>
              <a:buChar char="–"/>
              <a:defRPr>
                <a:solidFill>
                  <a:srgbClr val="941651"/>
                </a:solidFill>
                <a:latin typeface="Candara" panose="020E0502030303020204" pitchFamily="34" charset="0"/>
                <a:ea typeface="ＭＳ Ｐゴシック" panose="020B0600070205080204" pitchFamily="34" charset="-128"/>
              </a:defRPr>
            </a:lvl4pPr>
            <a:lvl5pPr marL="2057400" indent="-228600">
              <a:spcBef>
                <a:spcPct val="20000"/>
              </a:spcBef>
              <a:buChar char="»"/>
              <a:defRPr>
                <a:solidFill>
                  <a:srgbClr val="FF9300"/>
                </a:solidFill>
                <a:latin typeface="Candara" panose="020E0502030303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9pPr>
          </a:lstStyle>
          <a:p>
            <a:pPr eaLnBrk="1" hangingPunct="1">
              <a:spcBef>
                <a:spcPct val="0"/>
              </a:spcBef>
              <a:buFontTx/>
              <a:buNone/>
            </a:pPr>
            <a:r>
              <a:rPr lang="en-AU" altLang="en-US" dirty="0">
                <a:solidFill>
                  <a:srgbClr val="011893"/>
                </a:solidFill>
              </a:rPr>
              <a:t>Chapter 2</a:t>
            </a:r>
            <a:endParaRPr lang="en-GB" altLang="en-US" dirty="0">
              <a:solidFill>
                <a:srgbClr val="011893"/>
              </a:solidFill>
            </a:endParaRPr>
          </a:p>
        </p:txBody>
      </p:sp>
      <p:sp>
        <p:nvSpPr>
          <p:cNvPr id="15362" name="Rectangle 12">
            <a:extLst>
              <a:ext uri="{FF2B5EF4-FFF2-40B4-BE49-F238E27FC236}">
                <a16:creationId xmlns:a16="http://schemas.microsoft.com/office/drawing/2014/main" id="{D5340182-4691-B341-A97E-399D98551E3F}"/>
              </a:ext>
            </a:extLst>
          </p:cNvPr>
          <p:cNvSpPr>
            <a:spLocks noChangeArrowheads="1"/>
          </p:cNvSpPr>
          <p:nvPr/>
        </p:nvSpPr>
        <p:spPr bwMode="auto">
          <a:xfrm>
            <a:off x="2843213" y="2060575"/>
            <a:ext cx="609441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Candara" panose="020E0502030303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Candara" panose="020E0502030303020204" pitchFamily="34" charset="0"/>
                <a:ea typeface="ＭＳ Ｐゴシック" panose="020B0600070205080204" pitchFamily="34" charset="-128"/>
              </a:defRPr>
            </a:lvl2pPr>
            <a:lvl3pPr marL="1143000" indent="-228600">
              <a:spcBef>
                <a:spcPct val="20000"/>
              </a:spcBef>
              <a:buChar char="•"/>
              <a:defRPr>
                <a:solidFill>
                  <a:srgbClr val="7F7F7F"/>
                </a:solidFill>
                <a:latin typeface="Candara" panose="020E0502030303020204" pitchFamily="34" charset="0"/>
                <a:ea typeface="ＭＳ Ｐゴシック" panose="020B0600070205080204" pitchFamily="34" charset="-128"/>
              </a:defRPr>
            </a:lvl3pPr>
            <a:lvl4pPr marL="1600200" indent="-228600">
              <a:spcBef>
                <a:spcPct val="20000"/>
              </a:spcBef>
              <a:buChar char="–"/>
              <a:defRPr>
                <a:solidFill>
                  <a:srgbClr val="941651"/>
                </a:solidFill>
                <a:latin typeface="Candara" panose="020E0502030303020204" pitchFamily="34" charset="0"/>
                <a:ea typeface="ＭＳ Ｐゴシック" panose="020B0600070205080204" pitchFamily="34" charset="-128"/>
              </a:defRPr>
            </a:lvl4pPr>
            <a:lvl5pPr marL="2057400" indent="-228600">
              <a:spcBef>
                <a:spcPct val="20000"/>
              </a:spcBef>
              <a:buChar char="»"/>
              <a:defRPr>
                <a:solidFill>
                  <a:srgbClr val="FF9300"/>
                </a:solidFill>
                <a:latin typeface="Candara" panose="020E0502030303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9pPr>
          </a:lstStyle>
          <a:p>
            <a:pPr eaLnBrk="1" hangingPunct="1">
              <a:spcBef>
                <a:spcPct val="0"/>
              </a:spcBef>
              <a:buFontTx/>
              <a:buNone/>
            </a:pPr>
            <a:r>
              <a:rPr lang="en-AU" altLang="en-US" dirty="0">
                <a:solidFill>
                  <a:srgbClr val="011893"/>
                </a:solidFill>
              </a:rPr>
              <a:t>Memory Hierarchy Design</a:t>
            </a:r>
          </a:p>
          <a:p>
            <a:pPr eaLnBrk="1" hangingPunct="1">
              <a:spcBef>
                <a:spcPct val="0"/>
              </a:spcBef>
              <a:buFontTx/>
              <a:buNone/>
            </a:pPr>
            <a:endParaRPr lang="en-AU" altLang="en-US" dirty="0">
              <a:solidFill>
                <a:srgbClr val="011893"/>
              </a:solidFill>
            </a:endParaRPr>
          </a:p>
          <a:p>
            <a:pPr eaLnBrk="1" hangingPunct="1">
              <a:spcBef>
                <a:spcPct val="0"/>
              </a:spcBef>
              <a:buFontTx/>
              <a:buNone/>
            </a:pPr>
            <a:r>
              <a:rPr lang="en-AU" altLang="en-US" dirty="0">
                <a:solidFill>
                  <a:srgbClr val="011893"/>
                </a:solidFill>
              </a:rPr>
              <a:t>Part 2:  Beyond the Basics</a:t>
            </a:r>
          </a:p>
        </p:txBody>
      </p:sp>
      <p:sp>
        <p:nvSpPr>
          <p:cNvPr id="15363" name="Text Box 13">
            <a:extLst>
              <a:ext uri="{FF2B5EF4-FFF2-40B4-BE49-F238E27FC236}">
                <a16:creationId xmlns:a16="http://schemas.microsoft.com/office/drawing/2014/main" id="{0E200B17-369C-BF43-8F3E-59FE4E83C85B}"/>
              </a:ext>
            </a:extLst>
          </p:cNvPr>
          <p:cNvSpPr txBox="1">
            <a:spLocks noChangeArrowheads="1"/>
          </p:cNvSpPr>
          <p:nvPr/>
        </p:nvSpPr>
        <p:spPr bwMode="auto">
          <a:xfrm>
            <a:off x="2789238" y="-57150"/>
            <a:ext cx="450215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a:solidFill>
                  <a:schemeClr val="tx1"/>
                </a:solidFill>
                <a:latin typeface="Candara" panose="020E0502030303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Candara" panose="020E0502030303020204" pitchFamily="34" charset="0"/>
                <a:ea typeface="ＭＳ Ｐゴシック" panose="020B0600070205080204" pitchFamily="34" charset="-128"/>
              </a:defRPr>
            </a:lvl2pPr>
            <a:lvl3pPr marL="1143000" indent="-228600">
              <a:spcBef>
                <a:spcPct val="20000"/>
              </a:spcBef>
              <a:buChar char="•"/>
              <a:defRPr>
                <a:solidFill>
                  <a:srgbClr val="7F7F7F"/>
                </a:solidFill>
                <a:latin typeface="Candara" panose="020E0502030303020204" pitchFamily="34" charset="0"/>
                <a:ea typeface="ＭＳ Ｐゴシック" panose="020B0600070205080204" pitchFamily="34" charset="-128"/>
              </a:defRPr>
            </a:lvl3pPr>
            <a:lvl4pPr marL="1600200" indent="-228600">
              <a:spcBef>
                <a:spcPct val="20000"/>
              </a:spcBef>
              <a:buChar char="–"/>
              <a:defRPr>
                <a:solidFill>
                  <a:srgbClr val="941651"/>
                </a:solidFill>
                <a:latin typeface="Candara" panose="020E0502030303020204" pitchFamily="34" charset="0"/>
                <a:ea typeface="ＭＳ Ｐゴシック" panose="020B0600070205080204" pitchFamily="34" charset="-128"/>
              </a:defRPr>
            </a:lvl4pPr>
            <a:lvl5pPr marL="2057400" indent="-228600">
              <a:spcBef>
                <a:spcPct val="20000"/>
              </a:spcBef>
              <a:buChar char="»"/>
              <a:defRPr>
                <a:solidFill>
                  <a:srgbClr val="FF9300"/>
                </a:solidFill>
                <a:latin typeface="Candara" panose="020E0502030303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rgbClr val="FF9300"/>
                </a:solidFill>
                <a:latin typeface="Candara" panose="020E0502030303020204" pitchFamily="34" charset="0"/>
                <a:ea typeface="ＭＳ Ｐゴシック" panose="020B0600070205080204" pitchFamily="34" charset="-128"/>
              </a:defRPr>
            </a:lvl9pPr>
          </a:lstStyle>
          <a:p>
            <a:pPr algn="ctr" eaLnBrk="1" hangingPunct="1">
              <a:spcBef>
                <a:spcPct val="0"/>
              </a:spcBef>
              <a:buFontTx/>
              <a:buNone/>
            </a:pPr>
            <a:r>
              <a:rPr lang="en-US" altLang="en-US" sz="2800">
                <a:solidFill>
                  <a:schemeClr val="bg1"/>
                </a:solidFill>
                <a:latin typeface="Times New Roman" panose="02020603050405020304" pitchFamily="18" charset="0"/>
              </a:rPr>
              <a:t>Computer Architecture</a:t>
            </a:r>
          </a:p>
          <a:p>
            <a:pPr algn="ctr" eaLnBrk="1" hangingPunct="1">
              <a:spcBef>
                <a:spcPct val="0"/>
              </a:spcBef>
              <a:buFontTx/>
              <a:buNone/>
            </a:pPr>
            <a:r>
              <a:rPr lang="en-US" altLang="en-US" sz="2000">
                <a:solidFill>
                  <a:schemeClr val="bg1"/>
                </a:solidFill>
                <a:latin typeface="Arial" panose="020B0604020202020204" pitchFamily="34" charset="0"/>
              </a:rPr>
              <a:t>A Quantitative Approach, Sixth Edition</a:t>
            </a:r>
            <a:endParaRPr lang="en-GB" altLang="en-US" sz="2000">
              <a:solidFill>
                <a:schemeClr val="bg1"/>
              </a:solidFill>
              <a:latin typeface="Arial" panose="020B0604020202020204" pitchFamily="34" charset="0"/>
            </a:endParaRPr>
          </a:p>
        </p:txBody>
      </p:sp>
      <p:sp>
        <p:nvSpPr>
          <p:cNvPr id="6" name="TextBox 5">
            <a:extLst>
              <a:ext uri="{FF2B5EF4-FFF2-40B4-BE49-F238E27FC236}">
                <a16:creationId xmlns:a16="http://schemas.microsoft.com/office/drawing/2014/main" id="{8A0E4377-D9B0-AA46-8138-1B44641BA055}"/>
              </a:ext>
            </a:extLst>
          </p:cNvPr>
          <p:cNvSpPr txBox="1"/>
          <p:nvPr/>
        </p:nvSpPr>
        <p:spPr>
          <a:xfrm>
            <a:off x="3558313" y="4326710"/>
            <a:ext cx="5132388" cy="1815882"/>
          </a:xfrm>
          <a:prstGeom prst="rect">
            <a:avLst/>
          </a:prstGeom>
          <a:noFill/>
        </p:spPr>
        <p:txBody>
          <a:bodyPr wrap="square" rtlCol="0">
            <a:spAutoFit/>
          </a:bodyPr>
          <a:lstStyle/>
          <a:p>
            <a:pPr>
              <a:tabLst>
                <a:tab pos="4852988" algn="r"/>
              </a:tabLst>
            </a:pPr>
            <a:r>
              <a:rPr lang="en-US" sz="1400" dirty="0">
                <a:solidFill>
                  <a:schemeClr val="bg2"/>
                </a:solidFill>
                <a:latin typeface="Candara" panose="020E0502030303020204" pitchFamily="34" charset="0"/>
              </a:rPr>
              <a:t>“Ideally one would desire an indefinitely large memory capacity such that any particular … word would be immediately available. … We are … forced to recognize the possibility of constructing a hierarchy of memories, each of which has greater capacity than the preceding but which is less quickly accessible.” </a:t>
            </a:r>
          </a:p>
          <a:p>
            <a:pPr marL="917575">
              <a:tabLst>
                <a:tab pos="4852988" algn="r"/>
              </a:tabLst>
            </a:pPr>
            <a:r>
              <a:rPr lang="en-US" sz="1400" dirty="0">
                <a:solidFill>
                  <a:schemeClr val="bg2"/>
                </a:solidFill>
                <a:latin typeface="Candara" panose="020E0502030303020204" pitchFamily="34" charset="0"/>
              </a:rPr>
              <a:t>– A. W. Burks, H. H. </a:t>
            </a:r>
            <a:r>
              <a:rPr lang="en-US" sz="1400" dirty="0" err="1">
                <a:solidFill>
                  <a:schemeClr val="bg2"/>
                </a:solidFill>
                <a:latin typeface="Candara" panose="020E0502030303020204" pitchFamily="34" charset="0"/>
              </a:rPr>
              <a:t>Goldstine</a:t>
            </a:r>
            <a:r>
              <a:rPr lang="en-US" sz="1400" dirty="0">
                <a:solidFill>
                  <a:schemeClr val="bg2"/>
                </a:solidFill>
                <a:latin typeface="Candara" panose="020E0502030303020204" pitchFamily="34" charset="0"/>
              </a:rPr>
              <a:t>, and J. von Neumann, </a:t>
            </a:r>
            <a:r>
              <a:rPr lang="en-US" sz="1400" i="1" dirty="0">
                <a:solidFill>
                  <a:schemeClr val="bg2"/>
                </a:solidFill>
                <a:latin typeface="Candara" panose="020E0502030303020204" pitchFamily="34" charset="0"/>
              </a:rPr>
              <a:t>Preliminary Discussion of the Logical Design of an Electronic Computing Instrument (1946)</a:t>
            </a:r>
            <a:endParaRPr lang="en-US" sz="1400" dirty="0">
              <a:solidFill>
                <a:schemeClr val="bg2"/>
              </a:solidFill>
              <a:latin typeface="Candara" panose="020E0502030303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a:extLst>
              <a:ext uri="{FF2B5EF4-FFF2-40B4-BE49-F238E27FC236}">
                <a16:creationId xmlns:a16="http://schemas.microsoft.com/office/drawing/2014/main" id="{10D2C4D5-82DB-CB4A-83EA-025E07E71B25}"/>
              </a:ext>
            </a:extLst>
          </p:cNvPr>
          <p:cNvSpPr>
            <a:spLocks noGrp="1" noChangeArrowheads="1"/>
          </p:cNvSpPr>
          <p:nvPr>
            <p:ph type="title"/>
          </p:nvPr>
        </p:nvSpPr>
        <p:spPr>
          <a:xfrm>
            <a:off x="685800" y="296319"/>
            <a:ext cx="7772400" cy="762000"/>
          </a:xfrm>
        </p:spPr>
        <p:txBody>
          <a:bodyPr/>
          <a:lstStyle/>
          <a:p>
            <a:r>
              <a:rPr lang="en-US" altLang="en-US" dirty="0"/>
              <a:t>L1 Size and Associativity</a:t>
            </a:r>
            <a:endParaRPr lang="en-AU" altLang="en-US" dirty="0"/>
          </a:p>
        </p:txBody>
      </p:sp>
      <p:sp>
        <p:nvSpPr>
          <p:cNvPr id="33794" name="Rectangle 3">
            <a:extLst>
              <a:ext uri="{FF2B5EF4-FFF2-40B4-BE49-F238E27FC236}">
                <a16:creationId xmlns:a16="http://schemas.microsoft.com/office/drawing/2014/main" id="{22324090-8524-F340-98DC-939EFBD2837B}"/>
              </a:ext>
            </a:extLst>
          </p:cNvPr>
          <p:cNvSpPr txBox="1">
            <a:spLocks noChangeArrowheads="1"/>
          </p:cNvSpPr>
          <p:nvPr/>
        </p:nvSpPr>
        <p:spPr bwMode="auto">
          <a:xfrm>
            <a:off x="402682" y="5566667"/>
            <a:ext cx="8270875"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buClr>
                <a:srgbClr val="0033CC"/>
              </a:buClr>
              <a:buSzPct val="60000"/>
              <a:buFontTx/>
              <a:buNone/>
            </a:pPr>
            <a:r>
              <a:rPr lang="en-US" altLang="en-US" dirty="0">
                <a:solidFill>
                  <a:srgbClr val="003399"/>
                </a:solidFill>
                <a:latin typeface="Candara" panose="020E0502030303020204" pitchFamily="34" charset="0"/>
              </a:rPr>
              <a:t>Energy per read vs. size and associativity</a:t>
            </a:r>
            <a:endParaRPr lang="en-US" altLang="en-US" sz="2000" dirty="0">
              <a:solidFill>
                <a:srgbClr val="0033CC"/>
              </a:solidFill>
              <a:latin typeface="Candara" panose="020E0502030303020204" pitchFamily="34" charset="0"/>
            </a:endParaRPr>
          </a:p>
        </p:txBody>
      </p:sp>
      <p:pic>
        <p:nvPicPr>
          <p:cNvPr id="33795" name="Picture 2">
            <a:extLst>
              <a:ext uri="{FF2B5EF4-FFF2-40B4-BE49-F238E27FC236}">
                <a16:creationId xmlns:a16="http://schemas.microsoft.com/office/drawing/2014/main" id="{4A514324-D8A6-8244-BF4B-55ABCE7F18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6767" y="1089907"/>
            <a:ext cx="6502704" cy="4445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a:extLst>
              <a:ext uri="{FF2B5EF4-FFF2-40B4-BE49-F238E27FC236}">
                <a16:creationId xmlns:a16="http://schemas.microsoft.com/office/drawing/2014/main" id="{4D636C8A-6E6F-9147-9786-B20E8D004E52}"/>
              </a:ext>
            </a:extLst>
          </p:cNvPr>
          <p:cNvSpPr>
            <a:spLocks noGrp="1" noChangeArrowheads="1"/>
          </p:cNvSpPr>
          <p:nvPr>
            <p:ph type="title"/>
          </p:nvPr>
        </p:nvSpPr>
        <p:spPr/>
        <p:txBody>
          <a:bodyPr/>
          <a:lstStyle/>
          <a:p>
            <a:r>
              <a:rPr lang="en-US" altLang="en-US" dirty="0"/>
              <a:t>Way Prediction:</a:t>
            </a:r>
            <a:br>
              <a:rPr lang="en-US" altLang="en-US" dirty="0"/>
            </a:br>
            <a:r>
              <a:rPr lang="en-US" altLang="en-US" sz="2000" dirty="0"/>
              <a:t>Predict the “Way” or Block within the Set</a:t>
            </a:r>
            <a:endParaRPr lang="en-AU" altLang="en-US" dirty="0"/>
          </a:p>
        </p:txBody>
      </p:sp>
      <p:sp>
        <p:nvSpPr>
          <p:cNvPr id="35842" name="Rectangle 3">
            <a:extLst>
              <a:ext uri="{FF2B5EF4-FFF2-40B4-BE49-F238E27FC236}">
                <a16:creationId xmlns:a16="http://schemas.microsoft.com/office/drawing/2014/main" id="{D02D7D67-6F2E-8B4F-81A2-CB02579E7B29}"/>
              </a:ext>
            </a:extLst>
          </p:cNvPr>
          <p:cNvSpPr>
            <a:spLocks noGrp="1" noChangeArrowheads="1"/>
          </p:cNvSpPr>
          <p:nvPr>
            <p:ph type="body" idx="1"/>
          </p:nvPr>
        </p:nvSpPr>
        <p:spPr>
          <a:xfrm>
            <a:off x="336550" y="1330324"/>
            <a:ext cx="5027613" cy="5178425"/>
          </a:xfrm>
        </p:spPr>
        <p:txBody>
          <a:bodyPr/>
          <a:lstStyle/>
          <a:p>
            <a:r>
              <a:rPr lang="en-US" altLang="en-US" dirty="0"/>
              <a:t>To improve hit time, predict the “way” to pre-set mux</a:t>
            </a:r>
          </a:p>
          <a:p>
            <a:pPr lvl="1"/>
            <a:r>
              <a:rPr lang="en-US" altLang="en-US" dirty="0"/>
              <a:t>Misprediction gives longer hit time</a:t>
            </a:r>
          </a:p>
          <a:p>
            <a:pPr lvl="1"/>
            <a:r>
              <a:rPr lang="en-US" altLang="en-US" dirty="0"/>
              <a:t>Prediction accuracy</a:t>
            </a:r>
          </a:p>
          <a:p>
            <a:pPr lvl="2"/>
            <a:r>
              <a:rPr lang="en-US" altLang="en-US" dirty="0"/>
              <a:t>&gt; 90% for two-way</a:t>
            </a:r>
          </a:p>
          <a:p>
            <a:pPr lvl="2"/>
            <a:r>
              <a:rPr lang="en-US" altLang="en-US" dirty="0"/>
              <a:t>&gt; 80% for four-way</a:t>
            </a:r>
          </a:p>
          <a:p>
            <a:pPr lvl="2"/>
            <a:r>
              <a:rPr lang="en-US" altLang="en-US" dirty="0"/>
              <a:t>I-cache has better accuracy than D-cache</a:t>
            </a:r>
          </a:p>
          <a:p>
            <a:pPr lvl="1"/>
            <a:r>
              <a:rPr lang="en-US" altLang="en-US" dirty="0"/>
              <a:t>First used on MIPS R10000 in mid-90s</a:t>
            </a:r>
          </a:p>
          <a:p>
            <a:pPr lvl="1"/>
            <a:r>
              <a:rPr lang="en-US" altLang="en-US" dirty="0"/>
              <a:t>Used on ARM Cortex-A8</a:t>
            </a:r>
            <a:endParaRPr lang="en-US" altLang="en-US" i="1" dirty="0"/>
          </a:p>
          <a:p>
            <a:r>
              <a:rPr lang="en-US" altLang="en-US" dirty="0"/>
              <a:t>Extend to predict block as well</a:t>
            </a:r>
          </a:p>
          <a:p>
            <a:pPr lvl="1"/>
            <a:r>
              <a:rPr lang="ja-JP" altLang="en-US"/>
              <a:t>“</a:t>
            </a:r>
            <a:r>
              <a:rPr lang="en-US" altLang="ja-JP" dirty="0"/>
              <a:t>Way selection</a:t>
            </a:r>
            <a:r>
              <a:rPr lang="ja-JP" altLang="en-US"/>
              <a:t>”</a:t>
            </a:r>
            <a:endParaRPr lang="en-US" altLang="ja-JP" dirty="0"/>
          </a:p>
          <a:p>
            <a:pPr lvl="1"/>
            <a:r>
              <a:rPr lang="en-US" altLang="en-US" dirty="0"/>
              <a:t>Increases misprediction penalty</a:t>
            </a:r>
          </a:p>
        </p:txBody>
      </p:sp>
      <p:sp>
        <p:nvSpPr>
          <p:cNvPr id="35844" name="Rectangle 2">
            <a:extLst>
              <a:ext uri="{FF2B5EF4-FFF2-40B4-BE49-F238E27FC236}">
                <a16:creationId xmlns:a16="http://schemas.microsoft.com/office/drawing/2014/main" id="{58DCFBA6-C36F-9B4F-B564-CF1095448E28}"/>
              </a:ext>
            </a:extLst>
          </p:cNvPr>
          <p:cNvSpPr>
            <a:spLocks noChangeArrowheads="1"/>
          </p:cNvSpPr>
          <p:nvPr/>
        </p:nvSpPr>
        <p:spPr bwMode="auto">
          <a:xfrm>
            <a:off x="5501949" y="1349375"/>
            <a:ext cx="3443287"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1800" dirty="0">
                <a:solidFill>
                  <a:srgbClr val="FF0000"/>
                </a:solidFill>
                <a:latin typeface="Candara" panose="020E0502030303020204" pitchFamily="34" charset="0"/>
              </a:rPr>
              <a:t>How to combine fast hit time of direct-mapped $ and have the lower conflict miss rate of of 2‐way set associative $?</a:t>
            </a:r>
          </a:p>
        </p:txBody>
      </p:sp>
      <p:pic>
        <p:nvPicPr>
          <p:cNvPr id="3" name="Picture 2">
            <a:extLst>
              <a:ext uri="{FF2B5EF4-FFF2-40B4-BE49-F238E27FC236}">
                <a16:creationId xmlns:a16="http://schemas.microsoft.com/office/drawing/2014/main" id="{2A0E095A-3CCA-AB4B-8066-CAF2C25C4AA9}"/>
              </a:ext>
            </a:extLst>
          </p:cNvPr>
          <p:cNvPicPr>
            <a:picLocks noChangeAspect="1"/>
          </p:cNvPicPr>
          <p:nvPr/>
        </p:nvPicPr>
        <p:blipFill>
          <a:blip r:embed="rId3"/>
          <a:stretch>
            <a:fillRect/>
          </a:stretch>
        </p:blipFill>
        <p:spPr>
          <a:xfrm>
            <a:off x="5364163" y="3200400"/>
            <a:ext cx="3744656" cy="26543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5842">
                                            <p:txEl>
                                              <p:pRg st="0" end="0"/>
                                            </p:txEl>
                                          </p:spTgt>
                                        </p:tgtEl>
                                        <p:attrNameLst>
                                          <p:attrName>style.visibility</p:attrName>
                                        </p:attrNameLst>
                                      </p:cBhvr>
                                      <p:to>
                                        <p:strVal val="visible"/>
                                      </p:to>
                                    </p:set>
                                    <p:animEffect transition="in" filter="dissolve">
                                      <p:cBhvr>
                                        <p:cTn id="7" dur="500"/>
                                        <p:tgtEl>
                                          <p:spTgt spid="35842">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5842">
                                            <p:txEl>
                                              <p:pRg st="1" end="1"/>
                                            </p:txEl>
                                          </p:spTgt>
                                        </p:tgtEl>
                                        <p:attrNameLst>
                                          <p:attrName>style.visibility</p:attrName>
                                        </p:attrNameLst>
                                      </p:cBhvr>
                                      <p:to>
                                        <p:strVal val="visible"/>
                                      </p:to>
                                    </p:set>
                                    <p:animEffect transition="in" filter="dissolve">
                                      <p:cBhvr>
                                        <p:cTn id="10" dur="500"/>
                                        <p:tgtEl>
                                          <p:spTgt spid="35842">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5842">
                                            <p:txEl>
                                              <p:pRg st="2" end="2"/>
                                            </p:txEl>
                                          </p:spTgt>
                                        </p:tgtEl>
                                        <p:attrNameLst>
                                          <p:attrName>style.visibility</p:attrName>
                                        </p:attrNameLst>
                                      </p:cBhvr>
                                      <p:to>
                                        <p:strVal val="visible"/>
                                      </p:to>
                                    </p:set>
                                    <p:animEffect transition="in" filter="dissolve">
                                      <p:cBhvr>
                                        <p:cTn id="13" dur="500"/>
                                        <p:tgtEl>
                                          <p:spTgt spid="35842">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5842">
                                            <p:txEl>
                                              <p:pRg st="3" end="3"/>
                                            </p:txEl>
                                          </p:spTgt>
                                        </p:tgtEl>
                                        <p:attrNameLst>
                                          <p:attrName>style.visibility</p:attrName>
                                        </p:attrNameLst>
                                      </p:cBhvr>
                                      <p:to>
                                        <p:strVal val="visible"/>
                                      </p:to>
                                    </p:set>
                                    <p:animEffect transition="in" filter="dissolve">
                                      <p:cBhvr>
                                        <p:cTn id="16" dur="500"/>
                                        <p:tgtEl>
                                          <p:spTgt spid="35842">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5842">
                                            <p:txEl>
                                              <p:pRg st="4" end="4"/>
                                            </p:txEl>
                                          </p:spTgt>
                                        </p:tgtEl>
                                        <p:attrNameLst>
                                          <p:attrName>style.visibility</p:attrName>
                                        </p:attrNameLst>
                                      </p:cBhvr>
                                      <p:to>
                                        <p:strVal val="visible"/>
                                      </p:to>
                                    </p:set>
                                    <p:animEffect transition="in" filter="dissolve">
                                      <p:cBhvr>
                                        <p:cTn id="19" dur="500"/>
                                        <p:tgtEl>
                                          <p:spTgt spid="35842">
                                            <p:txEl>
                                              <p:pRg st="4" end="4"/>
                                            </p:txEl>
                                          </p:spTgt>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35842">
                                            <p:txEl>
                                              <p:pRg st="5" end="5"/>
                                            </p:txEl>
                                          </p:spTgt>
                                        </p:tgtEl>
                                        <p:attrNameLst>
                                          <p:attrName>style.visibility</p:attrName>
                                        </p:attrNameLst>
                                      </p:cBhvr>
                                      <p:to>
                                        <p:strVal val="visible"/>
                                      </p:to>
                                    </p:set>
                                    <p:animEffect transition="in" filter="dissolve">
                                      <p:cBhvr>
                                        <p:cTn id="22" dur="500"/>
                                        <p:tgtEl>
                                          <p:spTgt spid="35842">
                                            <p:txEl>
                                              <p:pRg st="5" end="5"/>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35842">
                                            <p:txEl>
                                              <p:pRg st="6" end="6"/>
                                            </p:txEl>
                                          </p:spTgt>
                                        </p:tgtEl>
                                        <p:attrNameLst>
                                          <p:attrName>style.visibility</p:attrName>
                                        </p:attrNameLst>
                                      </p:cBhvr>
                                      <p:to>
                                        <p:strVal val="visible"/>
                                      </p:to>
                                    </p:set>
                                    <p:animEffect transition="in" filter="dissolve">
                                      <p:cBhvr>
                                        <p:cTn id="25" dur="500"/>
                                        <p:tgtEl>
                                          <p:spTgt spid="35842">
                                            <p:txEl>
                                              <p:pRg st="6" end="6"/>
                                            </p:txEl>
                                          </p:spTgt>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35842">
                                            <p:txEl>
                                              <p:pRg st="7" end="7"/>
                                            </p:txEl>
                                          </p:spTgt>
                                        </p:tgtEl>
                                        <p:attrNameLst>
                                          <p:attrName>style.visibility</p:attrName>
                                        </p:attrNameLst>
                                      </p:cBhvr>
                                      <p:to>
                                        <p:strVal val="visible"/>
                                      </p:to>
                                    </p:set>
                                    <p:animEffect transition="in" filter="dissolve">
                                      <p:cBhvr>
                                        <p:cTn id="28" dur="500"/>
                                        <p:tgtEl>
                                          <p:spTgt spid="35842">
                                            <p:txEl>
                                              <p:pRg st="7" end="7"/>
                                            </p:txEl>
                                          </p:spTgt>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35842">
                                            <p:txEl>
                                              <p:pRg st="8" end="8"/>
                                            </p:txEl>
                                          </p:spTgt>
                                        </p:tgtEl>
                                        <p:attrNameLst>
                                          <p:attrName>style.visibility</p:attrName>
                                        </p:attrNameLst>
                                      </p:cBhvr>
                                      <p:to>
                                        <p:strVal val="visible"/>
                                      </p:to>
                                    </p:set>
                                    <p:animEffect transition="in" filter="dissolve">
                                      <p:cBhvr>
                                        <p:cTn id="31" dur="500"/>
                                        <p:tgtEl>
                                          <p:spTgt spid="35842">
                                            <p:txEl>
                                              <p:pRg st="8" end="8"/>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35842">
                                            <p:txEl>
                                              <p:pRg st="9" end="9"/>
                                            </p:txEl>
                                          </p:spTgt>
                                        </p:tgtEl>
                                        <p:attrNameLst>
                                          <p:attrName>style.visibility</p:attrName>
                                        </p:attrNameLst>
                                      </p:cBhvr>
                                      <p:to>
                                        <p:strVal val="visible"/>
                                      </p:to>
                                    </p:set>
                                    <p:animEffect transition="in" filter="dissolve">
                                      <p:cBhvr>
                                        <p:cTn id="34" dur="500"/>
                                        <p:tgtEl>
                                          <p:spTgt spid="35842">
                                            <p:txEl>
                                              <p:pRg st="9" end="9"/>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35842">
                                            <p:txEl>
                                              <p:pRg st="10" end="10"/>
                                            </p:txEl>
                                          </p:spTgt>
                                        </p:tgtEl>
                                        <p:attrNameLst>
                                          <p:attrName>style.visibility</p:attrName>
                                        </p:attrNameLst>
                                      </p:cBhvr>
                                      <p:to>
                                        <p:strVal val="visible"/>
                                      </p:to>
                                    </p:set>
                                    <p:animEffect transition="in" filter="dissolve">
                                      <p:cBhvr>
                                        <p:cTn id="37" dur="500"/>
                                        <p:tgtEl>
                                          <p:spTgt spid="35842">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2"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a:extLst>
              <a:ext uri="{FF2B5EF4-FFF2-40B4-BE49-F238E27FC236}">
                <a16:creationId xmlns:a16="http://schemas.microsoft.com/office/drawing/2014/main" id="{FE8174B7-3502-0040-9577-05EAD3D07CA3}"/>
              </a:ext>
            </a:extLst>
          </p:cNvPr>
          <p:cNvSpPr>
            <a:spLocks noGrp="1" noChangeArrowheads="1"/>
          </p:cNvSpPr>
          <p:nvPr>
            <p:ph type="title"/>
          </p:nvPr>
        </p:nvSpPr>
        <p:spPr/>
        <p:txBody>
          <a:bodyPr/>
          <a:lstStyle/>
          <a:p>
            <a:r>
              <a:rPr lang="en-US" altLang="en-US" dirty="0"/>
              <a:t>Advanced Optimizations for Caching</a:t>
            </a:r>
          </a:p>
        </p:txBody>
      </p:sp>
      <p:sp>
        <p:nvSpPr>
          <p:cNvPr id="37890" name="Content Placeholder 2">
            <a:extLst>
              <a:ext uri="{FF2B5EF4-FFF2-40B4-BE49-F238E27FC236}">
                <a16:creationId xmlns:a16="http://schemas.microsoft.com/office/drawing/2014/main" id="{DF0B997E-7570-4946-BFAB-65B5C61D8641}"/>
              </a:ext>
            </a:extLst>
          </p:cNvPr>
          <p:cNvSpPr>
            <a:spLocks noGrp="1" noChangeArrowheads="1"/>
          </p:cNvSpPr>
          <p:nvPr>
            <p:ph idx="1"/>
          </p:nvPr>
        </p:nvSpPr>
        <p:spPr>
          <a:xfrm>
            <a:off x="685800" y="1153569"/>
            <a:ext cx="7772400" cy="5095875"/>
          </a:xfrm>
        </p:spPr>
        <p:txBody>
          <a:bodyPr/>
          <a:lstStyle/>
          <a:p>
            <a:r>
              <a:rPr lang="en-US" altLang="en-US" dirty="0"/>
              <a:t>Reduce Hit Time</a:t>
            </a:r>
          </a:p>
          <a:p>
            <a:pPr lvl="1">
              <a:buFontTx/>
              <a:buNone/>
            </a:pPr>
            <a:r>
              <a:rPr lang="en-US" altLang="en-US" dirty="0"/>
              <a:t>(1) Small &amp; simple first-level $ and (2) way prediction</a:t>
            </a:r>
          </a:p>
          <a:p>
            <a:pPr lvl="2"/>
            <a:r>
              <a:rPr lang="en-US" altLang="en-US" dirty="0">
                <a:solidFill>
                  <a:srgbClr val="A6A6A6"/>
                </a:solidFill>
              </a:rPr>
              <a:t>Side effect:  Reduce power consumption</a:t>
            </a:r>
          </a:p>
          <a:p>
            <a:r>
              <a:rPr lang="en-US" altLang="en-US" dirty="0"/>
              <a:t>Increase Cache Bandwidth</a:t>
            </a:r>
          </a:p>
          <a:p>
            <a:pPr lvl="1">
              <a:buFontTx/>
              <a:buNone/>
            </a:pPr>
            <a:r>
              <a:rPr lang="en-US" altLang="en-US" dirty="0">
                <a:solidFill>
                  <a:srgbClr val="FF0000"/>
                </a:solidFill>
              </a:rPr>
              <a:t>(3) Pipelined $, (4) non-blocking $, and (5) multi-banked $</a:t>
            </a:r>
          </a:p>
          <a:p>
            <a:pPr lvl="2"/>
            <a:r>
              <a:rPr lang="en-US" altLang="en-US" dirty="0">
                <a:solidFill>
                  <a:srgbClr val="A6A6A6"/>
                </a:solidFill>
              </a:rPr>
              <a:t>Side effect:  Varying impacts on power consumption</a:t>
            </a:r>
          </a:p>
          <a:p>
            <a:r>
              <a:rPr lang="en-US" altLang="en-US" dirty="0"/>
              <a:t>Reduce Miss Penalty</a:t>
            </a:r>
          </a:p>
          <a:p>
            <a:pPr lvl="1">
              <a:buFontTx/>
              <a:buNone/>
            </a:pPr>
            <a:r>
              <a:rPr lang="en-US" altLang="en-US" dirty="0"/>
              <a:t>(6) Critical word first and (7) merging write buffers</a:t>
            </a:r>
          </a:p>
          <a:p>
            <a:pPr lvl="2"/>
            <a:r>
              <a:rPr lang="en-US" altLang="en-US" dirty="0">
                <a:solidFill>
                  <a:srgbClr val="A6A6A6"/>
                </a:solidFill>
              </a:rPr>
              <a:t>Side effect:  Little impact on power</a:t>
            </a:r>
          </a:p>
          <a:p>
            <a:r>
              <a:rPr lang="en-US" altLang="en-US" dirty="0"/>
              <a:t>Reduce Miss Rate</a:t>
            </a:r>
          </a:p>
          <a:p>
            <a:pPr lvl="1">
              <a:buFontTx/>
              <a:buNone/>
            </a:pPr>
            <a:r>
              <a:rPr lang="en-US" altLang="en-US" dirty="0"/>
              <a:t>(8) Compiler optimizations.  </a:t>
            </a:r>
            <a:r>
              <a:rPr lang="en-US" altLang="en-US" sz="1800" dirty="0">
                <a:solidFill>
                  <a:srgbClr val="A6A6A6"/>
                </a:solidFill>
              </a:rPr>
              <a:t>Side effect: Reduces power consumption</a:t>
            </a:r>
            <a:endParaRPr lang="en-US" altLang="en-US" dirty="0">
              <a:solidFill>
                <a:srgbClr val="A6A6A6"/>
              </a:solidFill>
            </a:endParaRPr>
          </a:p>
          <a:p>
            <a:r>
              <a:rPr lang="en-US" altLang="en-US" dirty="0"/>
              <a:t>Reduce Miss Penalty or Miss Rate via Parallelism</a:t>
            </a:r>
          </a:p>
          <a:p>
            <a:pPr lvl="1">
              <a:buFontTx/>
              <a:buNone/>
            </a:pPr>
            <a:r>
              <a:rPr lang="en-US" altLang="en-US" dirty="0"/>
              <a:t>(9) Hardware pre-fetching and (10) compiler pre-fetching</a:t>
            </a:r>
          </a:p>
        </p:txBody>
      </p:sp>
      <p:sp>
        <p:nvSpPr>
          <p:cNvPr id="6" name="TextBox 1">
            <a:extLst>
              <a:ext uri="{FF2B5EF4-FFF2-40B4-BE49-F238E27FC236}">
                <a16:creationId xmlns:a16="http://schemas.microsoft.com/office/drawing/2014/main" id="{414E4F87-5FDF-8E48-BF13-510DC16C6AC2}"/>
              </a:ext>
            </a:extLst>
          </p:cNvPr>
          <p:cNvSpPr txBox="1">
            <a:spLocks noChangeArrowheads="1"/>
          </p:cNvSpPr>
          <p:nvPr/>
        </p:nvSpPr>
        <p:spPr bwMode="auto">
          <a:xfrm>
            <a:off x="7520487" y="1228725"/>
            <a:ext cx="1422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17780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2000" u="sng" dirty="0">
                <a:solidFill>
                  <a:srgbClr val="0000FF"/>
                </a:solidFill>
                <a:latin typeface="Candara" panose="020E0502030303020204" pitchFamily="34" charset="0"/>
              </a:rPr>
              <a:t>Key</a:t>
            </a:r>
          </a:p>
          <a:p>
            <a:pPr lvl="1" eaLnBrk="1" hangingPunct="1">
              <a:spcBef>
                <a:spcPct val="0"/>
              </a:spcBef>
              <a:buFontTx/>
              <a:buNone/>
            </a:pPr>
            <a:r>
              <a:rPr lang="en-US" altLang="en-US" dirty="0">
                <a:solidFill>
                  <a:srgbClr val="0000FF"/>
                </a:solidFill>
                <a:latin typeface="Candara" panose="020E0502030303020204" pitchFamily="34" charset="0"/>
              </a:rPr>
              <a:t>$ = cache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a:extLst>
              <a:ext uri="{FF2B5EF4-FFF2-40B4-BE49-F238E27FC236}">
                <a16:creationId xmlns:a16="http://schemas.microsoft.com/office/drawing/2014/main" id="{61E90A87-CABE-014F-B750-B4D7E618E500}"/>
              </a:ext>
            </a:extLst>
          </p:cNvPr>
          <p:cNvSpPr>
            <a:spLocks noGrp="1" noChangeArrowheads="1"/>
          </p:cNvSpPr>
          <p:nvPr>
            <p:ph type="title"/>
          </p:nvPr>
        </p:nvSpPr>
        <p:spPr/>
        <p:txBody>
          <a:bodyPr/>
          <a:lstStyle/>
          <a:p>
            <a:r>
              <a:rPr lang="en-US" altLang="en-US"/>
              <a:t>Write Performance</a:t>
            </a:r>
          </a:p>
        </p:txBody>
      </p:sp>
      <p:sp>
        <p:nvSpPr>
          <p:cNvPr id="39938" name="Content Placeholder 2">
            <a:extLst>
              <a:ext uri="{FF2B5EF4-FFF2-40B4-BE49-F238E27FC236}">
                <a16:creationId xmlns:a16="http://schemas.microsoft.com/office/drawing/2014/main" id="{2576295E-4D95-3A40-AA80-D0F1662FAD5C}"/>
              </a:ext>
            </a:extLst>
          </p:cNvPr>
          <p:cNvSpPr>
            <a:spLocks noGrp="1" noChangeArrowheads="1"/>
          </p:cNvSpPr>
          <p:nvPr>
            <p:ph idx="1"/>
          </p:nvPr>
        </p:nvSpPr>
        <p:spPr>
          <a:xfrm>
            <a:off x="493713" y="1219200"/>
            <a:ext cx="8193087" cy="5105400"/>
          </a:xfrm>
        </p:spPr>
        <p:txBody>
          <a:bodyPr/>
          <a:lstStyle/>
          <a:p>
            <a:r>
              <a:rPr lang="en-US" altLang="en-US"/>
              <a:t>Steps: (1) Index tag array. (2) Compare tags. (3) Check valid bit. (4) If valid, enable write to memory location.</a:t>
            </a:r>
          </a:p>
        </p:txBody>
      </p:sp>
      <p:pic>
        <p:nvPicPr>
          <p:cNvPr id="3" name="Picture 2">
            <a:extLst>
              <a:ext uri="{FF2B5EF4-FFF2-40B4-BE49-F238E27FC236}">
                <a16:creationId xmlns:a16="http://schemas.microsoft.com/office/drawing/2014/main" id="{ED91ED84-AF58-284F-B967-E536EDCD208B}"/>
              </a:ext>
            </a:extLst>
          </p:cNvPr>
          <p:cNvPicPr>
            <a:picLocks noChangeAspect="1"/>
          </p:cNvPicPr>
          <p:nvPr/>
        </p:nvPicPr>
        <p:blipFill>
          <a:blip r:embed="rId3"/>
          <a:stretch>
            <a:fillRect/>
          </a:stretch>
        </p:blipFill>
        <p:spPr>
          <a:xfrm>
            <a:off x="685800" y="2432553"/>
            <a:ext cx="6286500" cy="4054607"/>
          </a:xfrm>
          <a:prstGeom prst="rect">
            <a:avLst/>
          </a:prstGeom>
        </p:spPr>
      </p:pic>
      <p:sp>
        <p:nvSpPr>
          <p:cNvPr id="39940" name="TextBox 4">
            <a:extLst>
              <a:ext uri="{FF2B5EF4-FFF2-40B4-BE49-F238E27FC236}">
                <a16:creationId xmlns:a16="http://schemas.microsoft.com/office/drawing/2014/main" id="{AB358488-D698-D448-9B28-EE01AD175ECE}"/>
              </a:ext>
            </a:extLst>
          </p:cNvPr>
          <p:cNvSpPr txBox="1">
            <a:spLocks noChangeArrowheads="1"/>
          </p:cNvSpPr>
          <p:nvPr/>
        </p:nvSpPr>
        <p:spPr bwMode="auto">
          <a:xfrm>
            <a:off x="5324474" y="2151063"/>
            <a:ext cx="3554413"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000" dirty="0">
                <a:latin typeface="Candara" panose="020E0502030303020204" pitchFamily="34" charset="0"/>
              </a:rPr>
              <a:t>Serial set of steps that </a:t>
            </a:r>
            <a:r>
              <a:rPr lang="en-US" altLang="en-US" sz="2000" i="1" dirty="0">
                <a:latin typeface="Candara" panose="020E0502030303020204" pitchFamily="34" charset="0"/>
              </a:rPr>
              <a:t>can </a:t>
            </a:r>
            <a:r>
              <a:rPr lang="en-US" altLang="en-US" sz="2000" dirty="0">
                <a:latin typeface="Candara" panose="020E0502030303020204" pitchFamily="34" charset="0"/>
              </a:rPr>
              <a:t>be done in a single (long) cycle. Perhaps two shorter cycles?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1">
            <a:extLst>
              <a:ext uri="{FF2B5EF4-FFF2-40B4-BE49-F238E27FC236}">
                <a16:creationId xmlns:a16="http://schemas.microsoft.com/office/drawing/2014/main" id="{E0058FD4-27FA-1848-BFFB-8D045CCB0E33}"/>
              </a:ext>
            </a:extLst>
          </p:cNvPr>
          <p:cNvSpPr>
            <a:spLocks noGrp="1" noChangeArrowheads="1"/>
          </p:cNvSpPr>
          <p:nvPr>
            <p:ph type="title"/>
          </p:nvPr>
        </p:nvSpPr>
        <p:spPr/>
        <p:txBody>
          <a:bodyPr/>
          <a:lstStyle/>
          <a:p>
            <a:r>
              <a:rPr lang="en-US" altLang="en-US"/>
              <a:t>Write Performance</a:t>
            </a:r>
          </a:p>
        </p:txBody>
      </p:sp>
      <p:sp>
        <p:nvSpPr>
          <p:cNvPr id="41986" name="Content Placeholder 2">
            <a:extLst>
              <a:ext uri="{FF2B5EF4-FFF2-40B4-BE49-F238E27FC236}">
                <a16:creationId xmlns:a16="http://schemas.microsoft.com/office/drawing/2014/main" id="{A268A4FF-8040-014B-8ADC-77976524B469}"/>
              </a:ext>
            </a:extLst>
          </p:cNvPr>
          <p:cNvSpPr>
            <a:spLocks noGrp="1" noChangeArrowheads="1"/>
          </p:cNvSpPr>
          <p:nvPr>
            <p:ph idx="1"/>
          </p:nvPr>
        </p:nvSpPr>
        <p:spPr>
          <a:xfrm>
            <a:off x="571500" y="1033463"/>
            <a:ext cx="8229600" cy="5105400"/>
          </a:xfrm>
        </p:spPr>
        <p:txBody>
          <a:bodyPr/>
          <a:lstStyle/>
          <a:p>
            <a:r>
              <a:rPr lang="en-US" altLang="en-US"/>
              <a:t>Problem: Writes take two cycles in the memory stage, one cycle for tag check plus one cycle for data write if hit </a:t>
            </a:r>
          </a:p>
          <a:p>
            <a:r>
              <a:rPr lang="en-US" altLang="en-US"/>
              <a:t>Solutions</a:t>
            </a:r>
          </a:p>
          <a:p>
            <a:pPr lvl="1"/>
            <a:r>
              <a:rPr lang="en-US" altLang="en-US"/>
              <a:t>Design data RAM that can perform read and write concurrently, restore old value after tag miss</a:t>
            </a:r>
          </a:p>
          <a:p>
            <a:pPr lvl="1"/>
            <a:r>
              <a:rPr lang="en-US" altLang="en-US"/>
              <a:t>Hold write data for store in single buffer ahead of the cache; write cache data during the next store’s tag check.</a:t>
            </a:r>
          </a:p>
        </p:txBody>
      </p:sp>
      <p:pic>
        <p:nvPicPr>
          <p:cNvPr id="41987" name="Content Placeholder 3">
            <a:extLst>
              <a:ext uri="{FF2B5EF4-FFF2-40B4-BE49-F238E27FC236}">
                <a16:creationId xmlns:a16="http://schemas.microsoft.com/office/drawing/2014/main" id="{96116021-54FD-5149-8DAB-0C82B14062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750" t="2736" r="5190" b="32587"/>
          <a:stretch>
            <a:fillRect/>
          </a:stretch>
        </p:blipFill>
        <p:spPr bwMode="auto">
          <a:xfrm>
            <a:off x="3403600" y="3708400"/>
            <a:ext cx="5397500" cy="276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a:extLst>
              <a:ext uri="{FF2B5EF4-FFF2-40B4-BE49-F238E27FC236}">
                <a16:creationId xmlns:a16="http://schemas.microsoft.com/office/drawing/2014/main" id="{B41607D2-8839-B84A-BEB3-FC9E3F0F9A50}"/>
              </a:ext>
            </a:extLst>
          </p:cNvPr>
          <p:cNvSpPr>
            <a:spLocks noGrp="1" noChangeArrowheads="1"/>
          </p:cNvSpPr>
          <p:nvPr>
            <p:ph type="title"/>
          </p:nvPr>
        </p:nvSpPr>
        <p:spPr/>
        <p:txBody>
          <a:bodyPr/>
          <a:lstStyle/>
          <a:p>
            <a:r>
              <a:rPr lang="en-US" altLang="en-US"/>
              <a:t>Pipelining Cache Writes</a:t>
            </a:r>
          </a:p>
        </p:txBody>
      </p:sp>
      <p:pic>
        <p:nvPicPr>
          <p:cNvPr id="4" name="Picture 3">
            <a:extLst>
              <a:ext uri="{FF2B5EF4-FFF2-40B4-BE49-F238E27FC236}">
                <a16:creationId xmlns:a16="http://schemas.microsoft.com/office/drawing/2014/main" id="{F792880E-B6BC-A141-B071-FF20C1EA3892}"/>
              </a:ext>
            </a:extLst>
          </p:cNvPr>
          <p:cNvPicPr>
            <a:picLocks noChangeAspect="1"/>
          </p:cNvPicPr>
          <p:nvPr/>
        </p:nvPicPr>
        <p:blipFill>
          <a:blip r:embed="rId3"/>
          <a:stretch>
            <a:fillRect/>
          </a:stretch>
        </p:blipFill>
        <p:spPr>
          <a:xfrm>
            <a:off x="850900" y="1119758"/>
            <a:ext cx="7874000" cy="5506654"/>
          </a:xfrm>
          <a:prstGeom prst="rect">
            <a:avLst/>
          </a:prstGeom>
        </p:spPr>
      </p:pic>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a:extLst>
              <a:ext uri="{FF2B5EF4-FFF2-40B4-BE49-F238E27FC236}">
                <a16:creationId xmlns:a16="http://schemas.microsoft.com/office/drawing/2014/main" id="{5EEC678E-12B6-554D-9A98-91B3BEC65920}"/>
              </a:ext>
            </a:extLst>
          </p:cNvPr>
          <p:cNvSpPr>
            <a:spLocks noGrp="1" noChangeArrowheads="1"/>
          </p:cNvSpPr>
          <p:nvPr>
            <p:ph type="title"/>
          </p:nvPr>
        </p:nvSpPr>
        <p:spPr/>
        <p:txBody>
          <a:bodyPr/>
          <a:lstStyle/>
          <a:p>
            <a:r>
              <a:rPr lang="en-US" altLang="en-US"/>
              <a:t>Pipelining Cache</a:t>
            </a:r>
            <a:endParaRPr lang="en-AU" altLang="en-US"/>
          </a:p>
        </p:txBody>
      </p:sp>
      <p:sp>
        <p:nvSpPr>
          <p:cNvPr id="39938" name="Rectangle 3">
            <a:extLst>
              <a:ext uri="{FF2B5EF4-FFF2-40B4-BE49-F238E27FC236}">
                <a16:creationId xmlns:a16="http://schemas.microsoft.com/office/drawing/2014/main" id="{9766060C-BA44-7346-AB46-813DC56231CA}"/>
              </a:ext>
            </a:extLst>
          </p:cNvPr>
          <p:cNvSpPr>
            <a:spLocks noGrp="1" noChangeArrowheads="1"/>
          </p:cNvSpPr>
          <p:nvPr>
            <p:ph type="body" idx="1"/>
          </p:nvPr>
        </p:nvSpPr>
        <p:spPr>
          <a:xfrm>
            <a:off x="685800" y="1131518"/>
            <a:ext cx="8001000" cy="5245100"/>
          </a:xfrm>
        </p:spPr>
        <p:txBody>
          <a:bodyPr/>
          <a:lstStyle/>
          <a:p>
            <a:pPr>
              <a:defRPr/>
            </a:pPr>
            <a:r>
              <a:rPr lang="en-US" altLang="en-US" dirty="0"/>
              <a:t>Pipeline cache access to </a:t>
            </a:r>
            <a:r>
              <a:rPr lang="en-US" altLang="en-US" i="1" dirty="0"/>
              <a:t>improve bandwidth</a:t>
            </a:r>
          </a:p>
          <a:p>
            <a:pPr lvl="1">
              <a:defRPr/>
            </a:pPr>
            <a:r>
              <a:rPr lang="en-US" altLang="en-US" dirty="0"/>
              <a:t>Examples</a:t>
            </a:r>
          </a:p>
          <a:p>
            <a:pPr lvl="2">
              <a:defRPr/>
            </a:pPr>
            <a:r>
              <a:rPr lang="en-US" altLang="en-US" dirty="0"/>
              <a:t>Pentium:  1 cycle</a:t>
            </a:r>
          </a:p>
          <a:p>
            <a:pPr lvl="2">
              <a:defRPr/>
            </a:pPr>
            <a:r>
              <a:rPr lang="en-US" altLang="en-US" dirty="0"/>
              <a:t>Pentium Pro – Pentium III:  2 cycles</a:t>
            </a:r>
          </a:p>
          <a:p>
            <a:pPr lvl="2">
              <a:defRPr/>
            </a:pPr>
            <a:r>
              <a:rPr lang="en-US" altLang="en-US" dirty="0"/>
              <a:t>Pentium 4 – Core i7:  4 cycles</a:t>
            </a:r>
          </a:p>
          <a:p>
            <a:pPr marL="457200" lvl="1" indent="0">
              <a:buFontTx/>
              <a:buNone/>
              <a:tabLst>
                <a:tab pos="739775" algn="l"/>
              </a:tabLst>
              <a:defRPr/>
            </a:pPr>
            <a:r>
              <a:rPr lang="en-US" altLang="en-US" dirty="0"/>
              <a:t>	but the increased number of pipeline stages leads to …</a:t>
            </a:r>
          </a:p>
          <a:p>
            <a:pPr>
              <a:defRPr/>
            </a:pPr>
            <a:r>
              <a:rPr lang="en-US" altLang="en-US" dirty="0"/>
              <a:t>Increases in branch </a:t>
            </a:r>
            <a:r>
              <a:rPr lang="en-US" altLang="en-US" dirty="0" err="1"/>
              <a:t>misprediction</a:t>
            </a:r>
            <a:r>
              <a:rPr lang="en-US" altLang="en-US" dirty="0"/>
              <a:t> penalty</a:t>
            </a:r>
          </a:p>
          <a:p>
            <a:pPr lvl="1">
              <a:defRPr/>
            </a:pPr>
            <a:r>
              <a:rPr lang="en-US" altLang="en-US" dirty="0"/>
              <a:t>Is it easier to pipeline the instruction cache or data cache?</a:t>
            </a:r>
          </a:p>
          <a:p>
            <a:pPr>
              <a:defRPr/>
            </a:pPr>
            <a:r>
              <a:rPr lang="en-US" altLang="en-US" dirty="0"/>
              <a:t>Makes it easier to increase associativity</a:t>
            </a:r>
          </a:p>
          <a:p>
            <a:pPr>
              <a:defRPr/>
            </a:pPr>
            <a:endParaRPr lang="en-US" altLang="en-US" sz="1200" dirty="0"/>
          </a:p>
          <a:p>
            <a:pPr marL="0" indent="0">
              <a:buFontTx/>
              <a:buNone/>
              <a:defRPr/>
            </a:pPr>
            <a:r>
              <a:rPr lang="en-US" altLang="en-US" dirty="0"/>
              <a:t>In practice? </a:t>
            </a:r>
          </a:p>
          <a:p>
            <a:pPr lvl="1">
              <a:buFont typeface="Arial" panose="020B0604020202020204" pitchFamily="34" charset="0"/>
              <a:buChar char="•"/>
              <a:defRPr/>
            </a:pPr>
            <a:r>
              <a:rPr lang="en-US" altLang="en-US" dirty="0"/>
              <a:t>All CPUs pipeline L1 cache access simply to separate the access and the hit detection stages.</a:t>
            </a:r>
          </a:p>
          <a:p>
            <a:pPr lvl="1">
              <a:buFont typeface="Arial" panose="020B0604020202020204" pitchFamily="34" charset="0"/>
              <a:buChar char="•"/>
              <a:defRPr/>
            </a:pPr>
            <a:r>
              <a:rPr lang="en-US" altLang="en-US" dirty="0"/>
              <a:t>When does banking work best?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le 1">
            <a:extLst>
              <a:ext uri="{FF2B5EF4-FFF2-40B4-BE49-F238E27FC236}">
                <a16:creationId xmlns:a16="http://schemas.microsoft.com/office/drawing/2014/main" id="{1B6CA8FC-5979-DD47-A4AB-326E044FAB7E}"/>
              </a:ext>
            </a:extLst>
          </p:cNvPr>
          <p:cNvSpPr>
            <a:spLocks noGrp="1" noChangeArrowheads="1"/>
          </p:cNvSpPr>
          <p:nvPr>
            <p:ph type="title"/>
          </p:nvPr>
        </p:nvSpPr>
        <p:spPr>
          <a:xfrm>
            <a:off x="685800" y="321371"/>
            <a:ext cx="7772400" cy="762000"/>
          </a:xfrm>
        </p:spPr>
        <p:txBody>
          <a:bodyPr/>
          <a:lstStyle/>
          <a:p>
            <a:r>
              <a:rPr lang="en-US" altLang="en-US" dirty="0"/>
              <a:t>Non-blocking Caches</a:t>
            </a:r>
          </a:p>
        </p:txBody>
      </p:sp>
      <p:sp>
        <p:nvSpPr>
          <p:cNvPr id="48130" name="Content Placeholder 2">
            <a:extLst>
              <a:ext uri="{FF2B5EF4-FFF2-40B4-BE49-F238E27FC236}">
                <a16:creationId xmlns:a16="http://schemas.microsoft.com/office/drawing/2014/main" id="{B51819D0-B507-5B45-A7CB-F6E86CD01F0E}"/>
              </a:ext>
            </a:extLst>
          </p:cNvPr>
          <p:cNvSpPr>
            <a:spLocks noGrp="1" noChangeArrowheads="1"/>
          </p:cNvSpPr>
          <p:nvPr>
            <p:ph idx="1"/>
          </p:nvPr>
        </p:nvSpPr>
        <p:spPr>
          <a:xfrm>
            <a:off x="5156200" y="1286571"/>
            <a:ext cx="3705225" cy="4987925"/>
          </a:xfrm>
        </p:spPr>
        <p:txBody>
          <a:bodyPr/>
          <a:lstStyle/>
          <a:p>
            <a:pPr marL="0" indent="0">
              <a:buFontTx/>
              <a:buNone/>
            </a:pPr>
            <a:r>
              <a:rPr lang="en-US" altLang="en-US" sz="2000"/>
              <a:t>Stall CPU on $ Miss</a:t>
            </a:r>
          </a:p>
          <a:p>
            <a:pPr marL="0" indent="0">
              <a:buFontTx/>
              <a:buNone/>
            </a:pPr>
            <a:endParaRPr lang="en-US" altLang="en-US" sz="2000"/>
          </a:p>
          <a:p>
            <a:pPr marL="0" indent="0">
              <a:buFontTx/>
              <a:buNone/>
            </a:pPr>
            <a:endParaRPr lang="en-US" altLang="en-US" sz="2000"/>
          </a:p>
          <a:p>
            <a:pPr marL="0" indent="0">
              <a:buFontTx/>
              <a:buNone/>
            </a:pPr>
            <a:endParaRPr lang="en-US" altLang="en-US" sz="2000"/>
          </a:p>
          <a:p>
            <a:pPr marL="0" indent="0">
              <a:buFontTx/>
              <a:buNone/>
            </a:pPr>
            <a:endParaRPr lang="en-US" altLang="en-US" sz="2000"/>
          </a:p>
          <a:p>
            <a:pPr marL="0" indent="0">
              <a:buFontTx/>
              <a:buNone/>
            </a:pPr>
            <a:r>
              <a:rPr lang="en-US" altLang="en-US" sz="2000"/>
              <a:t>Hit under $ Miss</a:t>
            </a:r>
          </a:p>
          <a:p>
            <a:pPr marL="0" indent="0">
              <a:buFontTx/>
              <a:buNone/>
            </a:pPr>
            <a:endParaRPr lang="en-US" altLang="en-US" sz="2000"/>
          </a:p>
          <a:p>
            <a:pPr marL="0" indent="0">
              <a:buFontTx/>
              <a:buNone/>
            </a:pPr>
            <a:endParaRPr lang="en-US" altLang="en-US" sz="2000"/>
          </a:p>
          <a:p>
            <a:pPr marL="0" indent="0">
              <a:buFontTx/>
              <a:buNone/>
            </a:pPr>
            <a:endParaRPr lang="en-US" altLang="en-US" sz="2000"/>
          </a:p>
          <a:p>
            <a:pPr marL="0" indent="0">
              <a:buFontTx/>
              <a:buNone/>
            </a:pPr>
            <a:endParaRPr lang="en-US" altLang="en-US" sz="2000"/>
          </a:p>
          <a:p>
            <a:pPr marL="0" indent="0">
              <a:buFontTx/>
              <a:buNone/>
            </a:pPr>
            <a:r>
              <a:rPr lang="en-US" altLang="en-US" sz="2000"/>
              <a:t>Multiple Outstanding $ Misses</a:t>
            </a:r>
          </a:p>
        </p:txBody>
      </p:sp>
      <p:pic>
        <p:nvPicPr>
          <p:cNvPr id="48131" name="Picture 3">
            <a:extLst>
              <a:ext uri="{FF2B5EF4-FFF2-40B4-BE49-F238E27FC236}">
                <a16:creationId xmlns:a16="http://schemas.microsoft.com/office/drawing/2014/main" id="{B475B06B-02E6-144D-9D59-DBFB5D3DC25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68325" y="1072063"/>
            <a:ext cx="4264025" cy="5265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a:extLst>
              <a:ext uri="{FF2B5EF4-FFF2-40B4-BE49-F238E27FC236}">
                <a16:creationId xmlns:a16="http://schemas.microsoft.com/office/drawing/2014/main" id="{A3F2C665-B7F6-BF45-85B8-2D81799D3FBD}"/>
              </a:ext>
            </a:extLst>
          </p:cNvPr>
          <p:cNvSpPr>
            <a:spLocks noGrp="1" noChangeArrowheads="1"/>
          </p:cNvSpPr>
          <p:nvPr>
            <p:ph type="title"/>
          </p:nvPr>
        </p:nvSpPr>
        <p:spPr>
          <a:xfrm>
            <a:off x="685800" y="321371"/>
            <a:ext cx="7772400" cy="762000"/>
          </a:xfrm>
        </p:spPr>
        <p:txBody>
          <a:bodyPr/>
          <a:lstStyle/>
          <a:p>
            <a:r>
              <a:rPr lang="en-US" altLang="en-US" dirty="0"/>
              <a:t>Non-blocking Caches: Basic Idea</a:t>
            </a:r>
            <a:endParaRPr lang="en-AU" altLang="en-US" dirty="0"/>
          </a:p>
        </p:txBody>
      </p:sp>
      <p:pic>
        <p:nvPicPr>
          <p:cNvPr id="49154" name="Content Placeholder 3">
            <a:extLst>
              <a:ext uri="{FF2B5EF4-FFF2-40B4-BE49-F238E27FC236}">
                <a16:creationId xmlns:a16="http://schemas.microsoft.com/office/drawing/2014/main" id="{34A94171-4B62-E44E-9C41-7F5E4D16EEA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11288" y="976313"/>
            <a:ext cx="6611937"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155" name="Rectangle 3">
            <a:extLst>
              <a:ext uri="{FF2B5EF4-FFF2-40B4-BE49-F238E27FC236}">
                <a16:creationId xmlns:a16="http://schemas.microsoft.com/office/drawing/2014/main" id="{15B1AD31-6845-8F48-B648-85E1E39210A4}"/>
              </a:ext>
            </a:extLst>
          </p:cNvPr>
          <p:cNvSpPr>
            <a:spLocks noGrp="1" noChangeArrowheads="1"/>
          </p:cNvSpPr>
          <p:nvPr>
            <p:ph type="body" idx="1"/>
          </p:nvPr>
        </p:nvSpPr>
        <p:spPr>
          <a:xfrm>
            <a:off x="403225" y="4165426"/>
            <a:ext cx="8694738" cy="2068513"/>
          </a:xfrm>
          <a:solidFill>
            <a:schemeClr val="bg1"/>
          </a:solidFill>
        </p:spPr>
        <p:txBody>
          <a:bodyPr anchor="ctr"/>
          <a:lstStyle/>
          <a:p>
            <a:r>
              <a:rPr lang="en-US" altLang="en-US" sz="2000" dirty="0"/>
              <a:t>Allow hits before previous misses complete</a:t>
            </a:r>
          </a:p>
          <a:p>
            <a:pPr lvl="1"/>
            <a:r>
              <a:rPr lang="ja-JP" altLang="en-US" sz="1800"/>
              <a:t>“</a:t>
            </a:r>
            <a:r>
              <a:rPr lang="en-US" altLang="ja-JP" sz="1800" dirty="0"/>
              <a:t>Hit under miss</a:t>
            </a:r>
            <a:r>
              <a:rPr lang="ja-JP" altLang="en-US" sz="1800"/>
              <a:t>”</a:t>
            </a:r>
            <a:endParaRPr lang="en-US" altLang="ja-JP" sz="1800" dirty="0"/>
          </a:p>
          <a:p>
            <a:pPr lvl="1"/>
            <a:r>
              <a:rPr lang="ja-JP" altLang="en-US" sz="1800"/>
              <a:t>“</a:t>
            </a:r>
            <a:r>
              <a:rPr lang="en-US" altLang="ja-JP" sz="1800" dirty="0"/>
              <a:t>Hit under multiple miss</a:t>
            </a:r>
            <a:r>
              <a:rPr lang="ja-JP" altLang="en-US" sz="1800"/>
              <a:t>”</a:t>
            </a:r>
            <a:endParaRPr lang="en-US" altLang="ja-JP" sz="1800" dirty="0"/>
          </a:p>
          <a:p>
            <a:r>
              <a:rPr lang="en-US" altLang="en-US" sz="2000" dirty="0"/>
              <a:t>L2 must support this</a:t>
            </a:r>
          </a:p>
          <a:p>
            <a:r>
              <a:rPr lang="en-US" altLang="en-US" sz="2000" dirty="0"/>
              <a:t>In general, processors can hide L1 miss penalty but not L2 miss penalty</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a:extLst>
              <a:ext uri="{FF2B5EF4-FFF2-40B4-BE49-F238E27FC236}">
                <a16:creationId xmlns:a16="http://schemas.microsoft.com/office/drawing/2014/main" id="{03167856-B2C4-B348-8817-7D24354D1873}"/>
              </a:ext>
            </a:extLst>
          </p:cNvPr>
          <p:cNvSpPr>
            <a:spLocks noGrp="1" noChangeArrowheads="1"/>
          </p:cNvSpPr>
          <p:nvPr>
            <p:ph type="title"/>
          </p:nvPr>
        </p:nvSpPr>
        <p:spPr/>
        <p:txBody>
          <a:bodyPr/>
          <a:lstStyle/>
          <a:p>
            <a:r>
              <a:rPr lang="en-US" altLang="en-US"/>
              <a:t>Basic MIPS Architecture</a:t>
            </a:r>
          </a:p>
        </p:txBody>
      </p:sp>
      <p:pic>
        <p:nvPicPr>
          <p:cNvPr id="51202" name="Content Placeholder 3">
            <a:extLst>
              <a:ext uri="{FF2B5EF4-FFF2-40B4-BE49-F238E27FC236}">
                <a16:creationId xmlns:a16="http://schemas.microsoft.com/office/drawing/2014/main" id="{7587E6F8-5EFD-2A46-A55B-41E7F1BC1E0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92502" y="1106466"/>
            <a:ext cx="7312025" cy="5105400"/>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a:extLst>
              <a:ext uri="{FF2B5EF4-FFF2-40B4-BE49-F238E27FC236}">
                <a16:creationId xmlns:a16="http://schemas.microsoft.com/office/drawing/2014/main" id="{DC58D214-F7FA-944F-A046-44C359F6BD26}"/>
              </a:ext>
            </a:extLst>
          </p:cNvPr>
          <p:cNvSpPr>
            <a:spLocks noGrp="1"/>
          </p:cNvSpPr>
          <p:nvPr>
            <p:ph type="title"/>
          </p:nvPr>
        </p:nvSpPr>
        <p:spPr>
          <a:xfrm>
            <a:off x="545124" y="333142"/>
            <a:ext cx="7772400" cy="762000"/>
          </a:xfrm>
        </p:spPr>
        <p:txBody>
          <a:bodyPr/>
          <a:lstStyle/>
          <a:p>
            <a:r>
              <a:rPr lang="en-US" altLang="en-US" dirty="0"/>
              <a:t>Acknowledgements</a:t>
            </a:r>
          </a:p>
        </p:txBody>
      </p:sp>
      <p:sp>
        <p:nvSpPr>
          <p:cNvPr id="18434" name="Content Placeholder 2">
            <a:extLst>
              <a:ext uri="{FF2B5EF4-FFF2-40B4-BE49-F238E27FC236}">
                <a16:creationId xmlns:a16="http://schemas.microsoft.com/office/drawing/2014/main" id="{6CBFC776-2424-144D-9B73-01E91F7A146B}"/>
              </a:ext>
            </a:extLst>
          </p:cNvPr>
          <p:cNvSpPr>
            <a:spLocks noGrp="1"/>
          </p:cNvSpPr>
          <p:nvPr>
            <p:ph idx="1"/>
          </p:nvPr>
        </p:nvSpPr>
        <p:spPr>
          <a:xfrm>
            <a:off x="545124" y="1215851"/>
            <a:ext cx="8056266" cy="5159549"/>
          </a:xfrm>
        </p:spPr>
        <p:txBody>
          <a:bodyPr/>
          <a:lstStyle/>
          <a:p>
            <a:r>
              <a:rPr lang="en-US" altLang="en-US" dirty="0"/>
              <a:t>Thanks to many sources for slide material</a:t>
            </a:r>
          </a:p>
          <a:p>
            <a:pPr lvl="1">
              <a:spcBef>
                <a:spcPts val="600"/>
              </a:spcBef>
              <a:buFontTx/>
              <a:buNone/>
            </a:pPr>
            <a:r>
              <a:rPr lang="en-US" altLang="en-US" sz="1600" dirty="0"/>
              <a:t>© 1990 Morgan Kaufmann Publishers, © 2001-present Elsevier</a:t>
            </a:r>
          </a:p>
          <a:p>
            <a:pPr lvl="1">
              <a:spcBef>
                <a:spcPts val="0"/>
              </a:spcBef>
              <a:buFontTx/>
              <a:buNone/>
            </a:pPr>
            <a:r>
              <a:rPr lang="en-US" altLang="en-US" sz="1600" dirty="0"/>
              <a:t>	Computer Architecture: A Quantitative Approach by J. Hennessy &amp; D. Patterson</a:t>
            </a:r>
          </a:p>
          <a:p>
            <a:pPr lvl="1">
              <a:spcBef>
                <a:spcPts val="600"/>
              </a:spcBef>
              <a:buNone/>
            </a:pPr>
            <a:r>
              <a:rPr lang="en-US" altLang="en-US" sz="1600" dirty="0"/>
              <a:t>© 1994 Morgan Kaufmann Publishers, © 2001-present Elsevier </a:t>
            </a:r>
          </a:p>
          <a:p>
            <a:pPr lvl="1">
              <a:spcBef>
                <a:spcPts val="0"/>
              </a:spcBef>
              <a:buFontTx/>
              <a:buNone/>
            </a:pPr>
            <a:r>
              <a:rPr lang="en-US" altLang="en-US" sz="1600" dirty="0"/>
              <a:t>	Computer Organization and Design by D. Patterson &amp; J. Hennessy</a:t>
            </a:r>
          </a:p>
          <a:p>
            <a:pPr lvl="1">
              <a:spcBef>
                <a:spcPts val="600"/>
              </a:spcBef>
              <a:buNone/>
            </a:pPr>
            <a:r>
              <a:rPr lang="en-US" altLang="en-US" sz="1600" dirty="0"/>
              <a:t>© 2002 K. </a:t>
            </a:r>
            <a:r>
              <a:rPr lang="en-US" altLang="en-US" sz="1600" dirty="0" err="1"/>
              <a:t>Asinovic</a:t>
            </a:r>
            <a:r>
              <a:rPr lang="en-US" altLang="en-US" sz="1600" dirty="0"/>
              <a:t> &amp; Arvind, MIT</a:t>
            </a:r>
          </a:p>
          <a:p>
            <a:pPr lvl="1">
              <a:spcBef>
                <a:spcPts val="600"/>
              </a:spcBef>
              <a:buNone/>
            </a:pPr>
            <a:r>
              <a:rPr lang="en-US" altLang="en-US" sz="1600" dirty="0"/>
              <a:t>© 2002 J. </a:t>
            </a:r>
            <a:r>
              <a:rPr lang="en-US" altLang="en-US" sz="1600" dirty="0" err="1"/>
              <a:t>Kubiatowicz</a:t>
            </a:r>
            <a:r>
              <a:rPr lang="en-US" altLang="en-US" sz="1600" dirty="0"/>
              <a:t>, University of California at Berkeley </a:t>
            </a:r>
          </a:p>
          <a:p>
            <a:pPr lvl="1">
              <a:spcBef>
                <a:spcPts val="600"/>
              </a:spcBef>
              <a:buFontTx/>
              <a:buNone/>
            </a:pPr>
            <a:r>
              <a:rPr lang="en-US" altLang="en-US" sz="1600" dirty="0"/>
              <a:t>© 2006, © 2010 No Starch Press for Inside the Machine by J. Stokes</a:t>
            </a:r>
          </a:p>
          <a:p>
            <a:pPr lvl="1">
              <a:spcBef>
                <a:spcPts val="600"/>
              </a:spcBef>
              <a:buFontTx/>
              <a:buNone/>
            </a:pPr>
            <a:r>
              <a:rPr lang="en-US" altLang="en-US" sz="1600" dirty="0"/>
              <a:t>© 2007 W.-M. </a:t>
            </a:r>
            <a:r>
              <a:rPr lang="en-US" altLang="en-US" sz="1600" dirty="0" err="1"/>
              <a:t>Hwu</a:t>
            </a:r>
            <a:r>
              <a:rPr lang="en-US" altLang="en-US" sz="1600" dirty="0"/>
              <a:t> &amp; D. Kirk, University of Illinois &amp; NVIDIA</a:t>
            </a:r>
          </a:p>
          <a:p>
            <a:pPr lvl="1">
              <a:spcBef>
                <a:spcPts val="600"/>
              </a:spcBef>
              <a:buFontTx/>
              <a:buNone/>
            </a:pPr>
            <a:r>
              <a:rPr lang="en-US" altLang="en-US" sz="1600" dirty="0"/>
              <a:t>© 2007-2010 J. Owens, University of California at Davis</a:t>
            </a:r>
          </a:p>
          <a:p>
            <a:pPr lvl="1">
              <a:spcBef>
                <a:spcPts val="600"/>
              </a:spcBef>
              <a:buFontTx/>
              <a:buNone/>
            </a:pPr>
            <a:r>
              <a:rPr lang="en-US" altLang="en-US" sz="1600" dirty="0"/>
              <a:t>© 2010 CRC Press for Introduction to Concurrency in Programming Languages by M. </a:t>
            </a:r>
            <a:r>
              <a:rPr lang="en-US" altLang="en-US" sz="1600" dirty="0" err="1"/>
              <a:t>Sottile</a:t>
            </a:r>
            <a:r>
              <a:rPr lang="en-US" altLang="en-US" sz="1600" dirty="0"/>
              <a:t>, T. Mattson, and C. Rasmussen</a:t>
            </a:r>
          </a:p>
          <a:p>
            <a:pPr lvl="1">
              <a:spcBef>
                <a:spcPts val="600"/>
              </a:spcBef>
              <a:buFontTx/>
              <a:buNone/>
            </a:pPr>
            <a:r>
              <a:rPr lang="en-US" altLang="en-US" sz="1600" dirty="0"/>
              <a:t>© 2017, IBM POWER9 Processor Architecture by </a:t>
            </a:r>
            <a:r>
              <a:rPr lang="en-US" altLang="en-US" sz="1600" dirty="0" err="1"/>
              <a:t>Sadasivam</a:t>
            </a:r>
            <a:r>
              <a:rPr lang="en-US" altLang="en-US" sz="1600" dirty="0"/>
              <a:t> et al., IBM</a:t>
            </a:r>
          </a:p>
          <a:p>
            <a:pPr lvl="1">
              <a:spcBef>
                <a:spcPts val="600"/>
              </a:spcBef>
              <a:buFontTx/>
              <a:buNone/>
            </a:pPr>
            <a:r>
              <a:rPr lang="en-US" altLang="en-US" sz="1600" dirty="0"/>
              <a:t>© 2016, © 2019 POWER9 Processor User’s Manual, IBM</a:t>
            </a:r>
          </a:p>
          <a:p>
            <a:pPr lvl="1">
              <a:spcBef>
                <a:spcPts val="600"/>
              </a:spcBef>
              <a:buFontTx/>
              <a:buNone/>
            </a:pPr>
            <a:r>
              <a:rPr lang="en-US" altLang="en-US" sz="1600" dirty="0"/>
              <a:t>© The </a:t>
            </a:r>
            <a:r>
              <a:rPr lang="en-US" altLang="en-US" sz="1600" dirty="0" err="1"/>
              <a:t>OpenPOWER</a:t>
            </a:r>
            <a:r>
              <a:rPr lang="en-US" altLang="en-US" sz="1600" dirty="0"/>
              <a:t> Foundation</a:t>
            </a:r>
          </a:p>
        </p:txBody>
      </p:sp>
    </p:spTree>
    <p:extLst>
      <p:ext uri="{BB962C8B-B14F-4D97-AF65-F5344CB8AC3E}">
        <p14:creationId xmlns:p14="http://schemas.microsoft.com/office/powerpoint/2010/main" val="22426485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le 1">
            <a:extLst>
              <a:ext uri="{FF2B5EF4-FFF2-40B4-BE49-F238E27FC236}">
                <a16:creationId xmlns:a16="http://schemas.microsoft.com/office/drawing/2014/main" id="{F64DC3C7-ADCF-D04A-A3C2-FC9D6D3218BC}"/>
              </a:ext>
            </a:extLst>
          </p:cNvPr>
          <p:cNvSpPr>
            <a:spLocks noGrp="1" noChangeArrowheads="1"/>
          </p:cNvSpPr>
          <p:nvPr>
            <p:ph type="title"/>
          </p:nvPr>
        </p:nvSpPr>
        <p:spPr/>
        <p:txBody>
          <a:bodyPr/>
          <a:lstStyle/>
          <a:p>
            <a:r>
              <a:rPr lang="en-US" altLang="en-US"/>
              <a:t>Non-blocking Caches: Details</a:t>
            </a:r>
          </a:p>
        </p:txBody>
      </p:sp>
      <p:sp>
        <p:nvSpPr>
          <p:cNvPr id="3" name="Content Placeholder 2">
            <a:extLst>
              <a:ext uri="{FF2B5EF4-FFF2-40B4-BE49-F238E27FC236}">
                <a16:creationId xmlns:a16="http://schemas.microsoft.com/office/drawing/2014/main" id="{5B817785-F842-BA4D-8C7A-0A3FDD6E4BDF}"/>
              </a:ext>
            </a:extLst>
          </p:cNvPr>
          <p:cNvSpPr>
            <a:spLocks noGrp="1" noChangeArrowheads="1"/>
          </p:cNvSpPr>
          <p:nvPr>
            <p:ph idx="1"/>
          </p:nvPr>
        </p:nvSpPr>
        <p:spPr/>
        <p:txBody>
          <a:bodyPr/>
          <a:lstStyle/>
          <a:p>
            <a:r>
              <a:rPr lang="en-US" altLang="en-US" i="1"/>
              <a:t>Non-blocking cache </a:t>
            </a:r>
            <a:r>
              <a:rPr lang="en-US" altLang="en-US"/>
              <a:t>or </a:t>
            </a:r>
            <a:r>
              <a:rPr lang="en-US" altLang="en-US" i="1"/>
              <a:t>lockup‐free cache </a:t>
            </a:r>
          </a:p>
          <a:p>
            <a:pPr lvl="1"/>
            <a:r>
              <a:rPr lang="en-US" altLang="en-US"/>
              <a:t>Allows data $ to continue to supply $ hits during a miss </a:t>
            </a:r>
          </a:p>
          <a:p>
            <a:r>
              <a:rPr lang="en-US" altLang="en-US" i="1"/>
              <a:t>“Hit under Miss</a:t>
            </a:r>
            <a:r>
              <a:rPr lang="en-US" altLang="en-US"/>
              <a:t>” </a:t>
            </a:r>
          </a:p>
          <a:p>
            <a:pPr lvl="1"/>
            <a:r>
              <a:rPr lang="en-US" altLang="en-US"/>
              <a:t>Reduces the effective miss penalty by working during $ miss vs. ignoring CPU requests </a:t>
            </a:r>
          </a:p>
          <a:p>
            <a:r>
              <a:rPr lang="en-US" altLang="en-US"/>
              <a:t>“</a:t>
            </a:r>
            <a:r>
              <a:rPr lang="en-US" altLang="ja-JP" i="1"/>
              <a:t>Hit under Multiple Miss</a:t>
            </a:r>
            <a:r>
              <a:rPr lang="en-US" altLang="en-US"/>
              <a:t>”</a:t>
            </a:r>
            <a:r>
              <a:rPr lang="en-US" altLang="ja-JP"/>
              <a:t> or </a:t>
            </a:r>
            <a:r>
              <a:rPr lang="en-US" altLang="en-US"/>
              <a:t>“</a:t>
            </a:r>
            <a:r>
              <a:rPr lang="en-US" altLang="ja-JP" i="1"/>
              <a:t>Miss under Miss</a:t>
            </a:r>
            <a:r>
              <a:rPr lang="en-US" altLang="en-US"/>
              <a:t>”</a:t>
            </a:r>
            <a:r>
              <a:rPr lang="en-US" altLang="ja-JP"/>
              <a:t> </a:t>
            </a:r>
          </a:p>
          <a:p>
            <a:pPr lvl="1"/>
            <a:r>
              <a:rPr lang="en-US" altLang="en-US"/>
              <a:t>May further lower effective miss penalty by overlapping multiple misses </a:t>
            </a:r>
          </a:p>
          <a:p>
            <a:pPr lvl="1"/>
            <a:r>
              <a:rPr lang="en-US" altLang="en-US"/>
              <a:t>Examples</a:t>
            </a:r>
          </a:p>
          <a:p>
            <a:pPr lvl="2"/>
            <a:r>
              <a:rPr lang="en-US" altLang="en-US"/>
              <a:t>Pentium Pro allows 4 outstanding memory misses </a:t>
            </a:r>
          </a:p>
          <a:p>
            <a:pPr lvl="2"/>
            <a:r>
              <a:rPr lang="en-US" altLang="en-US"/>
              <a:t>(Cray X1E vector supercomputer allows 2,048 outstanding memory misses) </a:t>
            </a:r>
          </a:p>
          <a:p>
            <a:r>
              <a:rPr lang="en-US" altLang="en-US"/>
              <a:t>Issues?</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dissolve">
                                      <p:cBhvr>
                                        <p:cTn id="29" dur="500"/>
                                        <p:tgtEl>
                                          <p:spTgt spid="3">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dissolve">
                                      <p:cBhvr>
                                        <p:cTn id="32" dur="500"/>
                                        <p:tgtEl>
                                          <p:spTgt spid="3">
                                            <p:txEl>
                                              <p:pRg st="7" end="7"/>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dissolve">
                                      <p:cBhvr>
                                        <p:cTn id="35" dur="500"/>
                                        <p:tgtEl>
                                          <p:spTgt spid="3">
                                            <p:txEl>
                                              <p:pRg st="8" end="8"/>
                                            </p:txEl>
                                          </p:spTgt>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dissolv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Title 1">
            <a:extLst>
              <a:ext uri="{FF2B5EF4-FFF2-40B4-BE49-F238E27FC236}">
                <a16:creationId xmlns:a16="http://schemas.microsoft.com/office/drawing/2014/main" id="{A244FAB9-5934-AC46-AB61-8E3F06762B3A}"/>
              </a:ext>
            </a:extLst>
          </p:cNvPr>
          <p:cNvSpPr>
            <a:spLocks noGrp="1" noChangeArrowheads="1"/>
          </p:cNvSpPr>
          <p:nvPr>
            <p:ph type="title"/>
          </p:nvPr>
        </p:nvSpPr>
        <p:spPr/>
        <p:txBody>
          <a:bodyPr/>
          <a:lstStyle/>
          <a:p>
            <a:r>
              <a:rPr lang="en-US" altLang="en-US"/>
              <a:t>Non-blocking Cache: Example</a:t>
            </a:r>
          </a:p>
        </p:txBody>
      </p:sp>
      <p:sp>
        <p:nvSpPr>
          <p:cNvPr id="3" name="Content Placeholder 2">
            <a:extLst>
              <a:ext uri="{FF2B5EF4-FFF2-40B4-BE49-F238E27FC236}">
                <a16:creationId xmlns:a16="http://schemas.microsoft.com/office/drawing/2014/main" id="{3137231B-7DB3-3745-A1A5-CBB01ED6EB69}"/>
              </a:ext>
            </a:extLst>
          </p:cNvPr>
          <p:cNvSpPr>
            <a:spLocks noGrp="1"/>
          </p:cNvSpPr>
          <p:nvPr>
            <p:ph idx="1"/>
          </p:nvPr>
        </p:nvSpPr>
        <p:spPr/>
        <p:txBody>
          <a:bodyPr/>
          <a:lstStyle/>
          <a:p>
            <a:pPr>
              <a:defRPr/>
            </a:pPr>
            <a:r>
              <a:rPr lang="en-US" dirty="0"/>
              <a:t>Assume the following information</a:t>
            </a:r>
          </a:p>
          <a:p>
            <a:pPr lvl="1">
              <a:defRPr/>
            </a:pPr>
            <a:r>
              <a:rPr lang="en-US" dirty="0"/>
              <a:t>Sustained transfer rate:  16 GB/s</a:t>
            </a:r>
          </a:p>
          <a:p>
            <a:pPr lvl="1">
              <a:defRPr/>
            </a:pPr>
            <a:r>
              <a:rPr lang="en-US" dirty="0"/>
              <a:t>Memory-access time:  36 ns</a:t>
            </a:r>
          </a:p>
          <a:p>
            <a:pPr lvl="1">
              <a:defRPr/>
            </a:pPr>
            <a:r>
              <a:rPr lang="en-US" dirty="0"/>
              <a:t>Block size:  64 bytes</a:t>
            </a:r>
          </a:p>
          <a:p>
            <a:pPr marL="398463" indent="0">
              <a:buFontTx/>
              <a:buNone/>
              <a:defRPr/>
            </a:pPr>
            <a:r>
              <a:rPr lang="en-US" dirty="0"/>
              <a:t>What is the maximum number of outstanding references to maintain peak bandwidth for a system? </a:t>
            </a:r>
          </a:p>
          <a:p>
            <a:pPr>
              <a:defRPr/>
            </a:pPr>
            <a:endParaRPr lang="en-US" dirty="0"/>
          </a:p>
          <a:p>
            <a:pPr>
              <a:defRPr/>
            </a:pPr>
            <a:r>
              <a:rPr lang="en-US" dirty="0"/>
              <a:t>Answer: (16*10</a:t>
            </a:r>
            <a:r>
              <a:rPr lang="en-US" baseline="30000" dirty="0"/>
              <a:t>9</a:t>
            </a:r>
            <a:r>
              <a:rPr lang="en-US" dirty="0"/>
              <a:t>)</a:t>
            </a:r>
            <a:r>
              <a:rPr lang="en-US" baseline="30000" dirty="0"/>
              <a:t> </a:t>
            </a:r>
            <a:r>
              <a:rPr lang="en-US" dirty="0"/>
              <a:t>/ 64 * (36*10</a:t>
            </a:r>
            <a:r>
              <a:rPr lang="en-US" baseline="30000" dirty="0"/>
              <a:t>‐9</a:t>
            </a:r>
            <a:r>
              <a:rPr lang="en-US" dirty="0"/>
              <a:t>)</a:t>
            </a:r>
            <a:r>
              <a:rPr lang="en-US" baseline="30000" dirty="0"/>
              <a:t> </a:t>
            </a:r>
            <a:r>
              <a:rPr lang="en-US" dirty="0"/>
              <a:t> = 9 </a:t>
            </a:r>
          </a:p>
          <a:p>
            <a:pPr>
              <a:defRPr/>
            </a:pPr>
            <a:endParaRPr lang="en-US" dirty="0"/>
          </a:p>
        </p:txBody>
      </p:sp>
    </p:spTree>
    <p:extLst>
      <p:ext uri="{BB962C8B-B14F-4D97-AF65-F5344CB8AC3E}">
        <p14:creationId xmlns:p14="http://schemas.microsoft.com/office/powerpoint/2010/main" val="3017208169"/>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4273" name="Title 1">
            <a:extLst>
              <a:ext uri="{FF2B5EF4-FFF2-40B4-BE49-F238E27FC236}">
                <a16:creationId xmlns:a16="http://schemas.microsoft.com/office/drawing/2014/main" id="{A244FAB9-5934-AC46-AB61-8E3F06762B3A}"/>
              </a:ext>
            </a:extLst>
          </p:cNvPr>
          <p:cNvSpPr>
            <a:spLocks noGrp="1" noChangeArrowheads="1"/>
          </p:cNvSpPr>
          <p:nvPr>
            <p:ph type="title"/>
          </p:nvPr>
        </p:nvSpPr>
        <p:spPr/>
        <p:txBody>
          <a:bodyPr/>
          <a:lstStyle/>
          <a:p>
            <a:r>
              <a:rPr lang="en-US" altLang="en-US"/>
              <a:t>Non-blocking Cache: Example</a:t>
            </a:r>
          </a:p>
        </p:txBody>
      </p:sp>
      <p:sp>
        <p:nvSpPr>
          <p:cNvPr id="3" name="Content Placeholder 2">
            <a:extLst>
              <a:ext uri="{FF2B5EF4-FFF2-40B4-BE49-F238E27FC236}">
                <a16:creationId xmlns:a16="http://schemas.microsoft.com/office/drawing/2014/main" id="{3137231B-7DB3-3745-A1A5-CBB01ED6EB69}"/>
              </a:ext>
            </a:extLst>
          </p:cNvPr>
          <p:cNvSpPr>
            <a:spLocks noGrp="1"/>
          </p:cNvSpPr>
          <p:nvPr>
            <p:ph idx="1"/>
          </p:nvPr>
        </p:nvSpPr>
        <p:spPr/>
        <p:txBody>
          <a:bodyPr/>
          <a:lstStyle/>
          <a:p>
            <a:pPr>
              <a:defRPr/>
            </a:pPr>
            <a:r>
              <a:rPr lang="en-US" dirty="0"/>
              <a:t>Assume the following information</a:t>
            </a:r>
          </a:p>
          <a:p>
            <a:pPr lvl="1">
              <a:defRPr/>
            </a:pPr>
            <a:r>
              <a:rPr lang="en-US" dirty="0"/>
              <a:t>Sustained transfer rate:  16 GB/s</a:t>
            </a:r>
          </a:p>
          <a:p>
            <a:pPr lvl="1">
              <a:defRPr/>
            </a:pPr>
            <a:r>
              <a:rPr lang="en-US" dirty="0"/>
              <a:t>Memory-access time:  36 ns</a:t>
            </a:r>
          </a:p>
          <a:p>
            <a:pPr lvl="1">
              <a:defRPr/>
            </a:pPr>
            <a:r>
              <a:rPr lang="en-US" dirty="0"/>
              <a:t>Block size:  64 bytes</a:t>
            </a:r>
          </a:p>
          <a:p>
            <a:pPr lvl="1">
              <a:defRPr/>
            </a:pPr>
            <a:r>
              <a:rPr lang="en-US" dirty="0"/>
              <a:t>50% of references need not be issued (i.e., if probability of a reference colliding with previous references is 50%)</a:t>
            </a:r>
          </a:p>
          <a:p>
            <a:pPr marL="398463" indent="0">
              <a:buFontTx/>
              <a:buNone/>
              <a:defRPr/>
            </a:pPr>
            <a:r>
              <a:rPr lang="en-US" dirty="0"/>
              <a:t>What is the maximum number of outstanding references to maintain peak bandwidth for a system? </a:t>
            </a:r>
          </a:p>
          <a:p>
            <a:pPr>
              <a:defRPr/>
            </a:pPr>
            <a:endParaRPr lang="en-US" dirty="0"/>
          </a:p>
          <a:p>
            <a:pPr>
              <a:defRPr/>
            </a:pPr>
            <a:r>
              <a:rPr lang="en-US" dirty="0"/>
              <a:t>Answer: (16*10</a:t>
            </a:r>
            <a:r>
              <a:rPr lang="en-US" baseline="30000" dirty="0"/>
              <a:t>9</a:t>
            </a:r>
            <a:r>
              <a:rPr lang="en-US" dirty="0"/>
              <a:t>)</a:t>
            </a:r>
            <a:r>
              <a:rPr lang="en-US" baseline="30000" dirty="0"/>
              <a:t> </a:t>
            </a:r>
            <a:r>
              <a:rPr lang="en-US" dirty="0"/>
              <a:t>/ 64 * (36*10</a:t>
            </a:r>
            <a:r>
              <a:rPr lang="en-US" baseline="30000" dirty="0"/>
              <a:t>‐9</a:t>
            </a:r>
            <a:r>
              <a:rPr lang="en-US" dirty="0"/>
              <a:t>)</a:t>
            </a:r>
            <a:r>
              <a:rPr lang="en-US" baseline="30000" dirty="0"/>
              <a:t> </a:t>
            </a:r>
            <a:r>
              <a:rPr lang="en-US" dirty="0"/>
              <a:t>* 2 = 18 </a:t>
            </a:r>
          </a:p>
          <a:p>
            <a:pPr>
              <a:defRPr/>
            </a:pPr>
            <a:endParaRPr lang="en-US" dirty="0"/>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a:extLst>
              <a:ext uri="{FF2B5EF4-FFF2-40B4-BE49-F238E27FC236}">
                <a16:creationId xmlns:a16="http://schemas.microsoft.com/office/drawing/2014/main" id="{6DFFF104-F292-3F4B-A484-337807D4C9E0}"/>
              </a:ext>
            </a:extLst>
          </p:cNvPr>
          <p:cNvSpPr>
            <a:spLocks noGrp="1" noChangeArrowheads="1"/>
          </p:cNvSpPr>
          <p:nvPr>
            <p:ph type="title"/>
          </p:nvPr>
        </p:nvSpPr>
        <p:spPr/>
        <p:txBody>
          <a:bodyPr/>
          <a:lstStyle/>
          <a:p>
            <a:r>
              <a:rPr lang="en-US" altLang="en-US"/>
              <a:t>Multi-banked Caches</a:t>
            </a:r>
            <a:endParaRPr lang="en-AU" altLang="en-US"/>
          </a:p>
        </p:txBody>
      </p:sp>
      <p:sp>
        <p:nvSpPr>
          <p:cNvPr id="56322" name="Rectangle 3">
            <a:extLst>
              <a:ext uri="{FF2B5EF4-FFF2-40B4-BE49-F238E27FC236}">
                <a16:creationId xmlns:a16="http://schemas.microsoft.com/office/drawing/2014/main" id="{A3F559E9-DA82-8F4D-8E28-B7080461246F}"/>
              </a:ext>
            </a:extLst>
          </p:cNvPr>
          <p:cNvSpPr>
            <a:spLocks noGrp="1" noChangeArrowheads="1"/>
          </p:cNvSpPr>
          <p:nvPr>
            <p:ph type="body" idx="1"/>
          </p:nvPr>
        </p:nvSpPr>
        <p:spPr>
          <a:xfrm>
            <a:off x="685800" y="1108075"/>
            <a:ext cx="8001000" cy="5216525"/>
          </a:xfrm>
        </p:spPr>
        <p:txBody>
          <a:bodyPr/>
          <a:lstStyle/>
          <a:p>
            <a:r>
              <a:rPr lang="en-US" altLang="en-US"/>
              <a:t>Organize cache as independent banks to support simultaneous access</a:t>
            </a:r>
          </a:p>
          <a:p>
            <a:pPr lvl="1"/>
            <a:r>
              <a:rPr lang="en-US" altLang="en-US"/>
              <a:t>ARM Cortex-A8 supports 1-4 banks for L2</a:t>
            </a:r>
          </a:p>
          <a:p>
            <a:pPr lvl="1"/>
            <a:r>
              <a:rPr lang="en-US" altLang="en-US"/>
              <a:t>Intel Core i7 supports 4 banks for L1 and 8 banks for L2</a:t>
            </a:r>
          </a:p>
          <a:p>
            <a:r>
              <a:rPr lang="en-US" altLang="en-US"/>
              <a:t>Interleave banks according to block address</a:t>
            </a:r>
          </a:p>
          <a:p>
            <a:pPr lvl="1"/>
            <a:r>
              <a:rPr lang="en-US" altLang="en-US"/>
              <a:t>Simple mapping that works well?  “</a:t>
            </a:r>
            <a:r>
              <a:rPr lang="en-US" altLang="ja-JP"/>
              <a:t>Sequential Interleaving</a:t>
            </a:r>
            <a:r>
              <a:rPr lang="en-US" altLang="en-US"/>
              <a:t>”</a:t>
            </a:r>
            <a:r>
              <a:rPr lang="en-US" altLang="ja-JP"/>
              <a:t> </a:t>
            </a:r>
          </a:p>
          <a:p>
            <a:pPr lvl="2"/>
            <a:r>
              <a:rPr lang="en-US" altLang="en-US"/>
              <a:t>Spread block addresses sequentially across banks </a:t>
            </a:r>
          </a:p>
          <a:p>
            <a:pPr lvl="2"/>
            <a:r>
              <a:rPr lang="en-US" altLang="en-US"/>
              <a:t>Example: If 4 banks, Bank 0 has all blocks whose </a:t>
            </a:r>
            <a:r>
              <a:rPr lang="en-US" altLang="en-US" i="1"/>
              <a:t>address mod 4 </a:t>
            </a:r>
            <a:r>
              <a:rPr lang="en-US" altLang="en-US"/>
              <a:t>is 0; bank 1 has all blocks whose </a:t>
            </a:r>
            <a:r>
              <a:rPr lang="en-US" altLang="en-US" i="1"/>
              <a:t>address mod 4 </a:t>
            </a:r>
            <a:r>
              <a:rPr lang="en-US" altLang="en-US"/>
              <a:t>is 1; ... </a:t>
            </a:r>
          </a:p>
          <a:p>
            <a:pPr lvl="1"/>
            <a:endParaRPr lang="en-US" altLang="en-US"/>
          </a:p>
          <a:p>
            <a:endParaRPr lang="en-US" altLang="en-US"/>
          </a:p>
          <a:p>
            <a:endParaRPr lang="en-US" altLang="en-US"/>
          </a:p>
          <a:p>
            <a:endParaRPr lang="en-US" altLang="en-US"/>
          </a:p>
          <a:p>
            <a:endParaRPr lang="en-US" altLang="en-US"/>
          </a:p>
          <a:p>
            <a:endParaRPr lang="en-US" altLang="en-US"/>
          </a:p>
          <a:p>
            <a:endParaRPr lang="en-US" altLang="en-US"/>
          </a:p>
        </p:txBody>
      </p:sp>
      <p:pic>
        <p:nvPicPr>
          <p:cNvPr id="56323" name="Picture 2">
            <a:extLst>
              <a:ext uri="{FF2B5EF4-FFF2-40B4-BE49-F238E27FC236}">
                <a16:creationId xmlns:a16="http://schemas.microsoft.com/office/drawing/2014/main" id="{B5A81CF2-A858-8448-82CE-34261B80C0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4156" b="4156"/>
          <a:stretch>
            <a:fillRect/>
          </a:stretch>
        </p:blipFill>
        <p:spPr bwMode="auto">
          <a:xfrm>
            <a:off x="1735138" y="4406900"/>
            <a:ext cx="6286500" cy="209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a:extLst>
              <a:ext uri="{FF2B5EF4-FFF2-40B4-BE49-F238E27FC236}">
                <a16:creationId xmlns:a16="http://schemas.microsoft.com/office/drawing/2014/main" id="{E489B0D5-9DA1-7D49-A775-750E06226345}"/>
              </a:ext>
            </a:extLst>
          </p:cNvPr>
          <p:cNvSpPr>
            <a:spLocks noGrp="1" noChangeArrowheads="1"/>
          </p:cNvSpPr>
          <p:nvPr>
            <p:ph type="title"/>
          </p:nvPr>
        </p:nvSpPr>
        <p:spPr/>
        <p:txBody>
          <a:bodyPr/>
          <a:lstStyle/>
          <a:p>
            <a:r>
              <a:rPr lang="en-US" altLang="en-US" dirty="0"/>
              <a:t>Advanced Optimizations for Caching</a:t>
            </a:r>
          </a:p>
        </p:txBody>
      </p:sp>
      <p:sp>
        <p:nvSpPr>
          <p:cNvPr id="58370" name="Content Placeholder 2">
            <a:extLst>
              <a:ext uri="{FF2B5EF4-FFF2-40B4-BE49-F238E27FC236}">
                <a16:creationId xmlns:a16="http://schemas.microsoft.com/office/drawing/2014/main" id="{742E6D12-506B-7A42-B1C3-8798F9FE7B62}"/>
              </a:ext>
            </a:extLst>
          </p:cNvPr>
          <p:cNvSpPr>
            <a:spLocks noGrp="1" noChangeArrowheads="1"/>
          </p:cNvSpPr>
          <p:nvPr>
            <p:ph idx="1"/>
          </p:nvPr>
        </p:nvSpPr>
        <p:spPr>
          <a:xfrm>
            <a:off x="685800" y="1153569"/>
            <a:ext cx="7772400" cy="5095875"/>
          </a:xfrm>
        </p:spPr>
        <p:txBody>
          <a:bodyPr/>
          <a:lstStyle/>
          <a:p>
            <a:r>
              <a:rPr lang="en-US" altLang="en-US" dirty="0"/>
              <a:t>Reduce Hit Time</a:t>
            </a:r>
          </a:p>
          <a:p>
            <a:pPr lvl="1">
              <a:buFontTx/>
              <a:buNone/>
            </a:pPr>
            <a:r>
              <a:rPr lang="en-US" altLang="en-US" dirty="0"/>
              <a:t>(1) Small &amp; simple first-level $ and (2) way prediction</a:t>
            </a:r>
          </a:p>
          <a:p>
            <a:pPr lvl="2"/>
            <a:r>
              <a:rPr lang="en-US" altLang="en-US" dirty="0">
                <a:solidFill>
                  <a:srgbClr val="A6A6A6"/>
                </a:solidFill>
              </a:rPr>
              <a:t>Side effect:  Reduce power consumption</a:t>
            </a:r>
          </a:p>
          <a:p>
            <a:r>
              <a:rPr lang="en-US" altLang="en-US" dirty="0"/>
              <a:t>Increase Cache Bandwidth</a:t>
            </a:r>
          </a:p>
          <a:p>
            <a:pPr lvl="1">
              <a:buFontTx/>
              <a:buNone/>
            </a:pPr>
            <a:r>
              <a:rPr lang="en-US" altLang="en-US" dirty="0"/>
              <a:t>(3) Pipelined $, (4) non-blocking $, and (5) multi-banked $</a:t>
            </a:r>
          </a:p>
          <a:p>
            <a:pPr lvl="2"/>
            <a:r>
              <a:rPr lang="en-US" altLang="en-US" dirty="0">
                <a:solidFill>
                  <a:srgbClr val="A6A6A6"/>
                </a:solidFill>
              </a:rPr>
              <a:t>Side effect:  Varying impacts on power consumption</a:t>
            </a:r>
          </a:p>
          <a:p>
            <a:r>
              <a:rPr lang="en-US" altLang="en-US" dirty="0"/>
              <a:t>Reduce Miss Penalty</a:t>
            </a:r>
          </a:p>
          <a:p>
            <a:pPr lvl="1">
              <a:buFontTx/>
              <a:buNone/>
            </a:pPr>
            <a:r>
              <a:rPr lang="en-US" altLang="en-US" dirty="0">
                <a:solidFill>
                  <a:srgbClr val="FF0000"/>
                </a:solidFill>
              </a:rPr>
              <a:t>(6) Critical word first and (7) merging write buffers</a:t>
            </a:r>
          </a:p>
          <a:p>
            <a:pPr lvl="2"/>
            <a:r>
              <a:rPr lang="en-US" altLang="en-US" dirty="0">
                <a:solidFill>
                  <a:srgbClr val="A6A6A6"/>
                </a:solidFill>
              </a:rPr>
              <a:t>Side effect:  Little impact on power</a:t>
            </a:r>
          </a:p>
          <a:p>
            <a:r>
              <a:rPr lang="en-US" altLang="en-US" dirty="0"/>
              <a:t>Reduce Miss Rate</a:t>
            </a:r>
          </a:p>
          <a:p>
            <a:pPr lvl="1">
              <a:buFontTx/>
              <a:buNone/>
            </a:pPr>
            <a:r>
              <a:rPr lang="en-US" altLang="en-US" dirty="0"/>
              <a:t>(8) Compiler optimizations.  </a:t>
            </a:r>
            <a:r>
              <a:rPr lang="en-US" altLang="en-US" sz="1800" dirty="0">
                <a:solidFill>
                  <a:srgbClr val="A6A6A6"/>
                </a:solidFill>
              </a:rPr>
              <a:t>Side effect: Reduces power consumption</a:t>
            </a:r>
            <a:endParaRPr lang="en-US" altLang="en-US" dirty="0">
              <a:solidFill>
                <a:srgbClr val="A6A6A6"/>
              </a:solidFill>
            </a:endParaRPr>
          </a:p>
          <a:p>
            <a:r>
              <a:rPr lang="en-US" altLang="en-US" dirty="0"/>
              <a:t>Reduce Miss Penalty or Miss Rate via Parallelism</a:t>
            </a:r>
          </a:p>
          <a:p>
            <a:pPr lvl="1">
              <a:buFontTx/>
              <a:buNone/>
            </a:pPr>
            <a:r>
              <a:rPr lang="en-US" altLang="en-US" dirty="0"/>
              <a:t>(9) Hardware pre-fetching and (10) compiler pre-fetching</a:t>
            </a:r>
          </a:p>
        </p:txBody>
      </p:sp>
      <p:sp>
        <p:nvSpPr>
          <p:cNvPr id="6" name="TextBox 1">
            <a:extLst>
              <a:ext uri="{FF2B5EF4-FFF2-40B4-BE49-F238E27FC236}">
                <a16:creationId xmlns:a16="http://schemas.microsoft.com/office/drawing/2014/main" id="{C2BD3566-DC92-F64B-9E2A-3EE241054708}"/>
              </a:ext>
            </a:extLst>
          </p:cNvPr>
          <p:cNvSpPr txBox="1">
            <a:spLocks noChangeArrowheads="1"/>
          </p:cNvSpPr>
          <p:nvPr/>
        </p:nvSpPr>
        <p:spPr bwMode="auto">
          <a:xfrm>
            <a:off x="7520487" y="1228725"/>
            <a:ext cx="1422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17780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2000" u="sng" dirty="0">
                <a:solidFill>
                  <a:srgbClr val="0000FF"/>
                </a:solidFill>
                <a:latin typeface="Candara" panose="020E0502030303020204" pitchFamily="34" charset="0"/>
              </a:rPr>
              <a:t>Key</a:t>
            </a:r>
          </a:p>
          <a:p>
            <a:pPr lvl="1" eaLnBrk="1" hangingPunct="1">
              <a:spcBef>
                <a:spcPct val="0"/>
              </a:spcBef>
              <a:buFontTx/>
              <a:buNone/>
            </a:pPr>
            <a:r>
              <a:rPr lang="en-US" altLang="en-US" dirty="0">
                <a:solidFill>
                  <a:srgbClr val="0000FF"/>
                </a:solidFill>
                <a:latin typeface="Candara" panose="020E0502030303020204" pitchFamily="34" charset="0"/>
              </a:rPr>
              <a:t>$ = cache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a:extLst>
              <a:ext uri="{FF2B5EF4-FFF2-40B4-BE49-F238E27FC236}">
                <a16:creationId xmlns:a16="http://schemas.microsoft.com/office/drawing/2014/main" id="{B264D5AF-E09B-6E40-9C1E-8C80C622C8CC}"/>
              </a:ext>
            </a:extLst>
          </p:cNvPr>
          <p:cNvSpPr>
            <a:spLocks noGrp="1" noChangeArrowheads="1"/>
          </p:cNvSpPr>
          <p:nvPr>
            <p:ph type="title"/>
          </p:nvPr>
        </p:nvSpPr>
        <p:spPr/>
        <p:txBody>
          <a:bodyPr/>
          <a:lstStyle/>
          <a:p>
            <a:r>
              <a:rPr lang="en-US" altLang="en-US" dirty="0"/>
              <a:t>Critical Word First or Early Restart</a:t>
            </a:r>
            <a:br>
              <a:rPr lang="en-US" altLang="en-US" dirty="0"/>
            </a:br>
            <a:r>
              <a:rPr lang="en-US" altLang="en-US" sz="2000" dirty="0"/>
              <a:t>Don’t wait for full block before restarting CPU </a:t>
            </a:r>
            <a:endParaRPr lang="en-AU" altLang="en-US" sz="2400" dirty="0"/>
          </a:p>
        </p:txBody>
      </p:sp>
      <p:sp>
        <p:nvSpPr>
          <p:cNvPr id="60418" name="Rectangle 3">
            <a:extLst>
              <a:ext uri="{FF2B5EF4-FFF2-40B4-BE49-F238E27FC236}">
                <a16:creationId xmlns:a16="http://schemas.microsoft.com/office/drawing/2014/main" id="{EED9D8AB-53DC-FF46-8DF2-2C9FB935724B}"/>
              </a:ext>
            </a:extLst>
          </p:cNvPr>
          <p:cNvSpPr>
            <a:spLocks noGrp="1" noChangeArrowheads="1"/>
          </p:cNvSpPr>
          <p:nvPr>
            <p:ph idx="1"/>
          </p:nvPr>
        </p:nvSpPr>
        <p:spPr/>
        <p:txBody>
          <a:bodyPr/>
          <a:lstStyle/>
          <a:p>
            <a:r>
              <a:rPr lang="en-US" altLang="en-US"/>
              <a:t>Critical Word First</a:t>
            </a:r>
          </a:p>
          <a:p>
            <a:pPr lvl="1"/>
            <a:r>
              <a:rPr lang="en-US" altLang="en-US"/>
              <a:t>Request missed word from memory first</a:t>
            </a:r>
          </a:p>
          <a:p>
            <a:pPr lvl="1"/>
            <a:r>
              <a:rPr lang="en-US" altLang="en-US"/>
              <a:t>Send it to the processor as soon as it arrives</a:t>
            </a:r>
          </a:p>
          <a:p>
            <a:pPr lvl="1"/>
            <a:r>
              <a:rPr lang="en-US" altLang="en-US"/>
              <a:t>Let processor continue execution while filling the rest of the words in the block</a:t>
            </a:r>
          </a:p>
          <a:p>
            <a:r>
              <a:rPr lang="en-US" altLang="en-US"/>
              <a:t>Early Restart</a:t>
            </a:r>
          </a:p>
          <a:p>
            <a:pPr lvl="1"/>
            <a:r>
              <a:rPr lang="en-US" altLang="en-US"/>
              <a:t>Request words in normal order</a:t>
            </a:r>
          </a:p>
          <a:p>
            <a:pPr lvl="1"/>
            <a:r>
              <a:rPr lang="en-US" altLang="en-US"/>
              <a:t>Send missed work to the processor as soon as it arrives</a:t>
            </a:r>
          </a:p>
          <a:p>
            <a:pPr lvl="1"/>
            <a:r>
              <a:rPr lang="en-US" altLang="en-US"/>
              <a:t>Let the CPU continue execution</a:t>
            </a:r>
          </a:p>
          <a:p>
            <a:r>
              <a:rPr lang="en-US" altLang="en-US"/>
              <a:t>Effectiveness of these strategies depends on block size and likelihood of another access to the portion of the block that has not yet been fetched</a:t>
            </a:r>
          </a:p>
        </p:txBody>
      </p:sp>
      <p:sp>
        <p:nvSpPr>
          <p:cNvPr id="2" name="TextBox 1">
            <a:extLst>
              <a:ext uri="{FF2B5EF4-FFF2-40B4-BE49-F238E27FC236}">
                <a16:creationId xmlns:a16="http://schemas.microsoft.com/office/drawing/2014/main" id="{AE071736-CBDC-6347-A9F8-9AA4560F5694}"/>
              </a:ext>
            </a:extLst>
          </p:cNvPr>
          <p:cNvSpPr txBox="1">
            <a:spLocks noChangeArrowheads="1"/>
          </p:cNvSpPr>
          <p:nvPr/>
        </p:nvSpPr>
        <p:spPr bwMode="auto">
          <a:xfrm>
            <a:off x="5364163" y="2995613"/>
            <a:ext cx="3640137" cy="706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2000" dirty="0">
                <a:solidFill>
                  <a:srgbClr val="FF0000"/>
                </a:solidFill>
                <a:latin typeface="Candara" panose="020E0502030303020204" pitchFamily="34" charset="0"/>
              </a:rPr>
              <a:t>Which one more widely used? Why?</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a:extLst>
              <a:ext uri="{FF2B5EF4-FFF2-40B4-BE49-F238E27FC236}">
                <a16:creationId xmlns:a16="http://schemas.microsoft.com/office/drawing/2014/main" id="{1BFBDD06-2DA6-1E41-9515-FE64594586E3}"/>
              </a:ext>
            </a:extLst>
          </p:cNvPr>
          <p:cNvSpPr>
            <a:spLocks noGrp="1" noChangeArrowheads="1"/>
          </p:cNvSpPr>
          <p:nvPr>
            <p:ph type="title"/>
          </p:nvPr>
        </p:nvSpPr>
        <p:spPr/>
        <p:txBody>
          <a:bodyPr/>
          <a:lstStyle/>
          <a:p>
            <a:r>
              <a:rPr lang="en-US" altLang="en-US"/>
              <a:t>Merging Write Buffer</a:t>
            </a:r>
            <a:endParaRPr lang="en-AU" altLang="en-US"/>
          </a:p>
        </p:txBody>
      </p:sp>
      <p:sp>
        <p:nvSpPr>
          <p:cNvPr id="62466" name="Rectangle 3">
            <a:extLst>
              <a:ext uri="{FF2B5EF4-FFF2-40B4-BE49-F238E27FC236}">
                <a16:creationId xmlns:a16="http://schemas.microsoft.com/office/drawing/2014/main" id="{612C8E39-1450-894E-BE78-05B2C4B4144E}"/>
              </a:ext>
            </a:extLst>
          </p:cNvPr>
          <p:cNvSpPr>
            <a:spLocks noGrp="1" noChangeArrowheads="1"/>
          </p:cNvSpPr>
          <p:nvPr>
            <p:ph type="body" idx="1"/>
          </p:nvPr>
        </p:nvSpPr>
        <p:spPr>
          <a:xfrm>
            <a:off x="685800" y="1153569"/>
            <a:ext cx="7772400" cy="5095875"/>
          </a:xfrm>
        </p:spPr>
        <p:txBody>
          <a:bodyPr/>
          <a:lstStyle/>
          <a:p>
            <a:r>
              <a:rPr lang="en-US" altLang="en-US" dirty="0"/>
              <a:t>When storing to a block that is already pending in the write buffer, update write buffer</a:t>
            </a:r>
          </a:p>
          <a:p>
            <a:r>
              <a:rPr lang="en-US" altLang="en-US" dirty="0"/>
              <a:t>Reduces stalls due to full write buffer</a:t>
            </a:r>
          </a:p>
          <a:p>
            <a:r>
              <a:rPr lang="en-US" altLang="en-US" dirty="0"/>
              <a:t>Do not apply to I/O addresses</a:t>
            </a:r>
          </a:p>
        </p:txBody>
      </p:sp>
      <p:sp>
        <p:nvSpPr>
          <p:cNvPr id="8" name="TextBox 7">
            <a:extLst>
              <a:ext uri="{FF2B5EF4-FFF2-40B4-BE49-F238E27FC236}">
                <a16:creationId xmlns:a16="http://schemas.microsoft.com/office/drawing/2014/main" id="{25328179-7F82-EF4D-99DD-182DF0D57B35}"/>
              </a:ext>
            </a:extLst>
          </p:cNvPr>
          <p:cNvSpPr txBox="1"/>
          <p:nvPr/>
        </p:nvSpPr>
        <p:spPr>
          <a:xfrm>
            <a:off x="6045200" y="3513138"/>
            <a:ext cx="2233613" cy="831850"/>
          </a:xfrm>
          <a:prstGeom prst="rect">
            <a:avLst/>
          </a:prstGeom>
          <a:noFill/>
        </p:spPr>
        <p:txBody>
          <a:bodyPr>
            <a:spAutoFit/>
          </a:bodyPr>
          <a:lstStyle/>
          <a:p>
            <a:pPr eaLnBrk="1" hangingPunct="1">
              <a:defRPr/>
            </a:pPr>
            <a:r>
              <a:rPr lang="en-US" dirty="0">
                <a:solidFill>
                  <a:srgbClr val="003399"/>
                </a:solidFill>
                <a:latin typeface="Candara" panose="020E0502030303020204" pitchFamily="34" charset="0"/>
                <a:ea typeface="ＭＳ Ｐゴシック" pitchFamily="1" charset="-128"/>
              </a:rPr>
              <a:t>No write buffering</a:t>
            </a:r>
          </a:p>
        </p:txBody>
      </p:sp>
      <p:sp>
        <p:nvSpPr>
          <p:cNvPr id="9" name="TextBox 8">
            <a:extLst>
              <a:ext uri="{FF2B5EF4-FFF2-40B4-BE49-F238E27FC236}">
                <a16:creationId xmlns:a16="http://schemas.microsoft.com/office/drawing/2014/main" id="{674E8F68-12EB-C84D-B374-4CE163B1D628}"/>
              </a:ext>
            </a:extLst>
          </p:cNvPr>
          <p:cNvSpPr txBox="1"/>
          <p:nvPr/>
        </p:nvSpPr>
        <p:spPr>
          <a:xfrm>
            <a:off x="6045200" y="5284788"/>
            <a:ext cx="2233613" cy="460375"/>
          </a:xfrm>
          <a:prstGeom prst="rect">
            <a:avLst/>
          </a:prstGeom>
          <a:noFill/>
        </p:spPr>
        <p:txBody>
          <a:bodyPr>
            <a:spAutoFit/>
          </a:bodyPr>
          <a:lstStyle/>
          <a:p>
            <a:pPr eaLnBrk="1" hangingPunct="1">
              <a:defRPr/>
            </a:pPr>
            <a:r>
              <a:rPr lang="en-US" dirty="0">
                <a:solidFill>
                  <a:srgbClr val="003399"/>
                </a:solidFill>
                <a:latin typeface="Candara" panose="020E0502030303020204" pitchFamily="34" charset="0"/>
                <a:ea typeface="ＭＳ Ｐゴシック" pitchFamily="1" charset="-128"/>
              </a:rPr>
              <a:t>Write buffering</a:t>
            </a:r>
          </a:p>
        </p:txBody>
      </p:sp>
      <p:pic>
        <p:nvPicPr>
          <p:cNvPr id="62469" name="Picture 2">
            <a:extLst>
              <a:ext uri="{FF2B5EF4-FFF2-40B4-BE49-F238E27FC236}">
                <a16:creationId xmlns:a16="http://schemas.microsoft.com/office/drawing/2014/main" id="{2571D47C-2F03-2845-A088-A4B08C84DD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0963" y="2936875"/>
            <a:ext cx="4622800" cy="329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a:extLst>
              <a:ext uri="{FF2B5EF4-FFF2-40B4-BE49-F238E27FC236}">
                <a16:creationId xmlns:a16="http://schemas.microsoft.com/office/drawing/2014/main" id="{741DE8C2-8E03-6843-8C8B-23A4EC21A9B1}"/>
              </a:ext>
            </a:extLst>
          </p:cNvPr>
          <p:cNvSpPr>
            <a:spLocks noGrp="1" noChangeArrowheads="1"/>
          </p:cNvSpPr>
          <p:nvPr>
            <p:ph type="title"/>
          </p:nvPr>
        </p:nvSpPr>
        <p:spPr/>
        <p:txBody>
          <a:bodyPr/>
          <a:lstStyle/>
          <a:p>
            <a:r>
              <a:rPr lang="en-US" altLang="en-US" dirty="0"/>
              <a:t>Advanced Optimizations for Caching</a:t>
            </a:r>
          </a:p>
        </p:txBody>
      </p:sp>
      <p:sp>
        <p:nvSpPr>
          <p:cNvPr id="64514" name="Content Placeholder 2">
            <a:extLst>
              <a:ext uri="{FF2B5EF4-FFF2-40B4-BE49-F238E27FC236}">
                <a16:creationId xmlns:a16="http://schemas.microsoft.com/office/drawing/2014/main" id="{56D8660D-2678-4E4C-93E8-7FDB4EA8F063}"/>
              </a:ext>
            </a:extLst>
          </p:cNvPr>
          <p:cNvSpPr>
            <a:spLocks noGrp="1" noChangeArrowheads="1"/>
          </p:cNvSpPr>
          <p:nvPr>
            <p:ph idx="1"/>
          </p:nvPr>
        </p:nvSpPr>
        <p:spPr>
          <a:xfrm>
            <a:off x="685800" y="1141043"/>
            <a:ext cx="7772400" cy="5095875"/>
          </a:xfrm>
        </p:spPr>
        <p:txBody>
          <a:bodyPr/>
          <a:lstStyle/>
          <a:p>
            <a:r>
              <a:rPr lang="en-US" altLang="en-US" dirty="0"/>
              <a:t>Reduce Hit Time</a:t>
            </a:r>
          </a:p>
          <a:p>
            <a:pPr lvl="1">
              <a:buFontTx/>
              <a:buNone/>
            </a:pPr>
            <a:r>
              <a:rPr lang="en-US" altLang="en-US" dirty="0"/>
              <a:t>(1) Small &amp; simple first-level $ and </a:t>
            </a:r>
            <a:r>
              <a:rPr lang="en-US" altLang="en-US" dirty="0">
                <a:solidFill>
                  <a:srgbClr val="000000"/>
                </a:solidFill>
              </a:rPr>
              <a:t>(2) way prediction</a:t>
            </a:r>
          </a:p>
          <a:p>
            <a:pPr lvl="2"/>
            <a:r>
              <a:rPr lang="en-US" altLang="en-US" dirty="0">
                <a:solidFill>
                  <a:srgbClr val="A6A6A6"/>
                </a:solidFill>
              </a:rPr>
              <a:t>Side effect:  Reduce power consumption</a:t>
            </a:r>
          </a:p>
          <a:p>
            <a:r>
              <a:rPr lang="en-US" altLang="en-US" dirty="0"/>
              <a:t>Increase Cache Bandwidth</a:t>
            </a:r>
          </a:p>
          <a:p>
            <a:pPr lvl="1">
              <a:buFontTx/>
              <a:buNone/>
            </a:pPr>
            <a:r>
              <a:rPr lang="en-US" altLang="en-US" dirty="0"/>
              <a:t>(3) Pipelined $, (4) non-blocking $, and (5) multi-banked $</a:t>
            </a:r>
          </a:p>
          <a:p>
            <a:pPr lvl="2"/>
            <a:r>
              <a:rPr lang="en-US" altLang="en-US" dirty="0">
                <a:solidFill>
                  <a:srgbClr val="A6A6A6"/>
                </a:solidFill>
              </a:rPr>
              <a:t>Side effect:  Varying impacts on power consumption</a:t>
            </a:r>
          </a:p>
          <a:p>
            <a:r>
              <a:rPr lang="en-US" altLang="en-US" dirty="0"/>
              <a:t>Reduce Miss Penalty</a:t>
            </a:r>
          </a:p>
          <a:p>
            <a:pPr lvl="1">
              <a:buFontTx/>
              <a:buNone/>
            </a:pPr>
            <a:r>
              <a:rPr lang="en-US" altLang="en-US" dirty="0"/>
              <a:t>(6) Critical word first and (7) merging write buffers</a:t>
            </a:r>
          </a:p>
          <a:p>
            <a:pPr lvl="2"/>
            <a:r>
              <a:rPr lang="en-US" altLang="en-US" dirty="0">
                <a:solidFill>
                  <a:srgbClr val="A6A6A6"/>
                </a:solidFill>
              </a:rPr>
              <a:t>Side effect:  Little impact on power</a:t>
            </a:r>
          </a:p>
          <a:p>
            <a:r>
              <a:rPr lang="en-US" altLang="en-US" dirty="0"/>
              <a:t>Reduce Miss Rate</a:t>
            </a:r>
          </a:p>
          <a:p>
            <a:pPr lvl="1">
              <a:buFontTx/>
              <a:buNone/>
            </a:pPr>
            <a:r>
              <a:rPr lang="en-US" altLang="en-US" dirty="0">
                <a:solidFill>
                  <a:srgbClr val="FF0000"/>
                </a:solidFill>
              </a:rPr>
              <a:t>(8) Compiler optimizations.  </a:t>
            </a:r>
            <a:r>
              <a:rPr lang="en-US" altLang="en-US" sz="1800" dirty="0">
                <a:solidFill>
                  <a:srgbClr val="A6A6A6"/>
                </a:solidFill>
              </a:rPr>
              <a:t>Side effect: Reduces power consumption</a:t>
            </a:r>
            <a:endParaRPr lang="en-US" altLang="en-US" dirty="0">
              <a:solidFill>
                <a:srgbClr val="A6A6A6"/>
              </a:solidFill>
            </a:endParaRPr>
          </a:p>
          <a:p>
            <a:r>
              <a:rPr lang="en-US" altLang="en-US" dirty="0"/>
              <a:t>Reduce Miss Penalty or Miss Rate via Parallelism</a:t>
            </a:r>
          </a:p>
          <a:p>
            <a:pPr lvl="1">
              <a:buFontTx/>
              <a:buNone/>
            </a:pPr>
            <a:r>
              <a:rPr lang="en-US" altLang="en-US" dirty="0"/>
              <a:t>(9) Hardware pre-fetching and (10) compiler pre-fetching</a:t>
            </a:r>
          </a:p>
        </p:txBody>
      </p:sp>
      <p:sp>
        <p:nvSpPr>
          <p:cNvPr id="6" name="TextBox 1">
            <a:extLst>
              <a:ext uri="{FF2B5EF4-FFF2-40B4-BE49-F238E27FC236}">
                <a16:creationId xmlns:a16="http://schemas.microsoft.com/office/drawing/2014/main" id="{34A55BE5-F1C4-2D4F-A9D9-02CE25477740}"/>
              </a:ext>
            </a:extLst>
          </p:cNvPr>
          <p:cNvSpPr txBox="1">
            <a:spLocks noChangeArrowheads="1"/>
          </p:cNvSpPr>
          <p:nvPr/>
        </p:nvSpPr>
        <p:spPr bwMode="auto">
          <a:xfrm>
            <a:off x="7520487" y="1228725"/>
            <a:ext cx="1422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17780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2000" u="sng" dirty="0">
                <a:solidFill>
                  <a:srgbClr val="0000FF"/>
                </a:solidFill>
                <a:latin typeface="Candara" panose="020E0502030303020204" pitchFamily="34" charset="0"/>
              </a:rPr>
              <a:t>Key</a:t>
            </a:r>
          </a:p>
          <a:p>
            <a:pPr lvl="1" eaLnBrk="1" hangingPunct="1">
              <a:spcBef>
                <a:spcPct val="0"/>
              </a:spcBef>
              <a:buFontTx/>
              <a:buNone/>
            </a:pPr>
            <a:r>
              <a:rPr lang="en-US" altLang="en-US" dirty="0">
                <a:solidFill>
                  <a:srgbClr val="0000FF"/>
                </a:solidFill>
                <a:latin typeface="Candara" panose="020E0502030303020204" pitchFamily="34" charset="0"/>
              </a:rPr>
              <a:t>$ = cache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a:extLst>
              <a:ext uri="{FF2B5EF4-FFF2-40B4-BE49-F238E27FC236}">
                <a16:creationId xmlns:a16="http://schemas.microsoft.com/office/drawing/2014/main" id="{61C10235-5751-D047-A8FB-3722F385D971}"/>
              </a:ext>
            </a:extLst>
          </p:cNvPr>
          <p:cNvSpPr>
            <a:spLocks noGrp="1" noChangeArrowheads="1"/>
          </p:cNvSpPr>
          <p:nvPr>
            <p:ph type="title"/>
          </p:nvPr>
        </p:nvSpPr>
        <p:spPr/>
        <p:txBody>
          <a:bodyPr/>
          <a:lstStyle/>
          <a:p>
            <a:r>
              <a:rPr lang="en-US" altLang="en-US"/>
              <a:t>Compiler Optimizations</a:t>
            </a:r>
          </a:p>
        </p:txBody>
      </p:sp>
      <p:sp>
        <p:nvSpPr>
          <p:cNvPr id="3" name="Content Placeholder 2">
            <a:extLst>
              <a:ext uri="{FF2B5EF4-FFF2-40B4-BE49-F238E27FC236}">
                <a16:creationId xmlns:a16="http://schemas.microsoft.com/office/drawing/2014/main" id="{773F88AE-1EE4-5F49-BC8A-FBBB048DA63B}"/>
              </a:ext>
            </a:extLst>
          </p:cNvPr>
          <p:cNvSpPr>
            <a:spLocks noGrp="1" noChangeArrowheads="1"/>
          </p:cNvSpPr>
          <p:nvPr>
            <p:ph idx="1"/>
          </p:nvPr>
        </p:nvSpPr>
        <p:spPr>
          <a:xfrm>
            <a:off x="520700" y="1219200"/>
            <a:ext cx="8166100" cy="5105400"/>
          </a:xfrm>
        </p:spPr>
        <p:txBody>
          <a:bodyPr/>
          <a:lstStyle/>
          <a:p>
            <a:r>
              <a:rPr lang="en-US" altLang="en-US"/>
              <a:t>Restructuring code affects the data block access sequence</a:t>
            </a:r>
          </a:p>
          <a:p>
            <a:pPr lvl="1"/>
            <a:r>
              <a:rPr lang="en-US" altLang="en-US"/>
              <a:t>Group data accesses together to improve spatial locality</a:t>
            </a:r>
          </a:p>
          <a:p>
            <a:pPr lvl="1"/>
            <a:r>
              <a:rPr lang="en-US" altLang="en-US"/>
              <a:t>Re-order data accesses to improve temporal locality</a:t>
            </a:r>
          </a:p>
          <a:p>
            <a:r>
              <a:rPr lang="en-US" altLang="en-US"/>
              <a:t>Prevent data from entering the cache</a:t>
            </a:r>
          </a:p>
          <a:p>
            <a:pPr lvl="1"/>
            <a:r>
              <a:rPr lang="en-US" altLang="en-US"/>
              <a:t>Useful for variables that will only be accessed once before being replaced</a:t>
            </a:r>
          </a:p>
          <a:p>
            <a:pPr lvl="1"/>
            <a:r>
              <a:rPr lang="en-US" altLang="en-US"/>
              <a:t>Needs mechanism for software to tell hardware </a:t>
            </a:r>
            <a:r>
              <a:rPr lang="en-US" altLang="en-US" i="1"/>
              <a:t>not</a:t>
            </a:r>
            <a:r>
              <a:rPr lang="en-US" altLang="en-US"/>
              <a:t> to cache data (i.e., instruction hints or page table bits)</a:t>
            </a:r>
          </a:p>
          <a:p>
            <a:r>
              <a:rPr lang="en-US" altLang="en-US"/>
              <a:t>Kill data that will never be used again</a:t>
            </a:r>
          </a:p>
          <a:p>
            <a:pPr lvl="1"/>
            <a:r>
              <a:rPr lang="en-US" altLang="en-US"/>
              <a:t>Streaming data exploits spatial locality but not temporal locality</a:t>
            </a:r>
          </a:p>
          <a:p>
            <a:pPr lvl="1"/>
            <a:r>
              <a:rPr lang="en-US" altLang="en-US"/>
              <a:t>Replace into dead cache locations</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dissolve">
                                      <p:cBhvr>
                                        <p:cTn id="10" dur="500"/>
                                        <p:tgtEl>
                                          <p:spTgt spid="3">
                                            <p:txEl>
                                              <p:pRg st="4" end="4"/>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dissolve">
                                      <p:cBhvr>
                                        <p:cTn id="13" dur="500"/>
                                        <p:tgtEl>
                                          <p:spTgt spid="3">
                                            <p:txEl>
                                              <p:pRg st="5" end="5"/>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dissolve">
                                      <p:cBhvr>
                                        <p:cTn id="18" dur="500"/>
                                        <p:tgtEl>
                                          <p:spTgt spid="3">
                                            <p:txEl>
                                              <p:pRg st="6" end="6"/>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dissolve">
                                      <p:cBhvr>
                                        <p:cTn id="21" dur="500"/>
                                        <p:tgtEl>
                                          <p:spTgt spid="3">
                                            <p:txEl>
                                              <p:pRg st="7" end="7"/>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dissolve">
                                      <p:cBhvr>
                                        <p:cTn id="2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id="{3D845992-CBE9-7E40-839C-9029BD38D3E4}"/>
              </a:ext>
            </a:extLst>
          </p:cNvPr>
          <p:cNvSpPr>
            <a:spLocks noGrp="1" noChangeArrowheads="1"/>
          </p:cNvSpPr>
          <p:nvPr>
            <p:ph type="title"/>
          </p:nvPr>
        </p:nvSpPr>
        <p:spPr/>
        <p:txBody>
          <a:bodyPr/>
          <a:lstStyle/>
          <a:p>
            <a:r>
              <a:rPr lang="en-US" altLang="en-US"/>
              <a:t>Compiler Optimizations</a:t>
            </a:r>
            <a:endParaRPr lang="en-AU" altLang="en-US"/>
          </a:p>
        </p:txBody>
      </p:sp>
      <p:sp>
        <p:nvSpPr>
          <p:cNvPr id="67586" name="Rectangle 3">
            <a:extLst>
              <a:ext uri="{FF2B5EF4-FFF2-40B4-BE49-F238E27FC236}">
                <a16:creationId xmlns:a16="http://schemas.microsoft.com/office/drawing/2014/main" id="{A00C9D5A-2419-7644-ACB4-385DD001B1D2}"/>
              </a:ext>
            </a:extLst>
          </p:cNvPr>
          <p:cNvSpPr>
            <a:spLocks noGrp="1" noChangeArrowheads="1"/>
          </p:cNvSpPr>
          <p:nvPr>
            <p:ph type="body" idx="1"/>
          </p:nvPr>
        </p:nvSpPr>
        <p:spPr/>
        <p:txBody>
          <a:bodyPr/>
          <a:lstStyle/>
          <a:p>
            <a:r>
              <a:rPr lang="en-US" altLang="en-US" dirty="0"/>
              <a:t>Loop Interchange</a:t>
            </a:r>
          </a:p>
          <a:p>
            <a:pPr lvl="1"/>
            <a:r>
              <a:rPr lang="en-US" altLang="en-US" dirty="0"/>
              <a:t>Swap nested loops to access memory in sequential order</a:t>
            </a:r>
          </a:p>
          <a:p>
            <a:pPr lvl="1">
              <a:spcBef>
                <a:spcPts val="1225"/>
              </a:spcBef>
              <a:buFontTx/>
              <a:buNone/>
            </a:pPr>
            <a:r>
              <a:rPr lang="en-US" altLang="en-US" sz="1600" dirty="0">
                <a:latin typeface="Consolas" panose="020B0609020204030204" pitchFamily="49" charset="0"/>
                <a:cs typeface="Consolas" panose="020B0609020204030204" pitchFamily="49" charset="0"/>
              </a:rPr>
              <a:t>/* Before */		 	/*After */</a:t>
            </a:r>
          </a:p>
          <a:p>
            <a:pPr lvl="1">
              <a:buFontTx/>
              <a:buNone/>
            </a:pPr>
            <a:r>
              <a:rPr lang="en-US" altLang="en-US" sz="1600" dirty="0">
                <a:latin typeface="Consolas" panose="020B0609020204030204" pitchFamily="49" charset="0"/>
                <a:cs typeface="Consolas" panose="020B0609020204030204" pitchFamily="49" charset="0"/>
              </a:rPr>
              <a:t>for (j=0; j &lt; 100; </a:t>
            </a:r>
            <a:r>
              <a:rPr lang="en-US" altLang="en-US" sz="1600" dirty="0" err="1">
                <a:latin typeface="Consolas" panose="020B0609020204030204" pitchFamily="49" charset="0"/>
                <a:cs typeface="Consolas" panose="020B0609020204030204" pitchFamily="49" charset="0"/>
              </a:rPr>
              <a:t>j++</a:t>
            </a:r>
            <a:r>
              <a:rPr lang="en-US" altLang="en-US" sz="1600" dirty="0">
                <a:latin typeface="Consolas" panose="020B0609020204030204" pitchFamily="49" charset="0"/>
                <a:cs typeface="Consolas" panose="020B0609020204030204" pitchFamily="49" charset="0"/>
              </a:rPr>
              <a:t>)	 for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=0;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&lt; 5000;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a:t>
            </a:r>
          </a:p>
          <a:p>
            <a:pPr lvl="1">
              <a:buFontTx/>
              <a:buNone/>
            </a:pPr>
            <a:r>
              <a:rPr lang="en-US" altLang="en-US" sz="1600" dirty="0">
                <a:latin typeface="Consolas" panose="020B0609020204030204" pitchFamily="49" charset="0"/>
                <a:cs typeface="Consolas" panose="020B0609020204030204" pitchFamily="49" charset="0"/>
              </a:rPr>
              <a:t>	for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=0;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&lt; 5000;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	   for (j=0; j &lt; 100; </a:t>
            </a:r>
            <a:r>
              <a:rPr lang="en-US" altLang="en-US" sz="1600" dirty="0" err="1">
                <a:latin typeface="Consolas" panose="020B0609020204030204" pitchFamily="49" charset="0"/>
                <a:cs typeface="Consolas" panose="020B0609020204030204" pitchFamily="49" charset="0"/>
              </a:rPr>
              <a:t>j++</a:t>
            </a:r>
            <a:r>
              <a:rPr lang="en-US" altLang="en-US" sz="1600" dirty="0">
                <a:latin typeface="Consolas" panose="020B0609020204030204" pitchFamily="49" charset="0"/>
                <a:cs typeface="Consolas" panose="020B0609020204030204" pitchFamily="49" charset="0"/>
              </a:rPr>
              <a:t>)</a:t>
            </a:r>
          </a:p>
          <a:p>
            <a:pPr lvl="1">
              <a:buFontTx/>
              <a:buNone/>
            </a:pPr>
            <a:r>
              <a:rPr lang="en-US" altLang="en-US" sz="1600" dirty="0">
                <a:latin typeface="Consolas" panose="020B0609020204030204" pitchFamily="49" charset="0"/>
                <a:cs typeface="Consolas" panose="020B0609020204030204" pitchFamily="49" charset="0"/>
              </a:rPr>
              <a:t>	  x[</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2 * x[</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x[</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2 * x[</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a:t>
            </a:r>
            <a:r>
              <a:rPr lang="en-US" altLang="en-US" sz="1600" dirty="0">
                <a:latin typeface="Monaco" pitchFamily="2" charset="77"/>
              </a:rPr>
              <a:t>;</a:t>
            </a:r>
          </a:p>
          <a:p>
            <a:pPr lvl="1">
              <a:buFontTx/>
              <a:buNone/>
            </a:pPr>
            <a:endParaRPr lang="en-US" altLang="en-US" dirty="0"/>
          </a:p>
          <a:p>
            <a:r>
              <a:rPr lang="en-US" altLang="en-US" dirty="0"/>
              <a:t>How does the above change the memory access pattern?</a:t>
            </a:r>
          </a:p>
          <a:p>
            <a:pPr marL="0" indent="0">
              <a:buNone/>
            </a:pPr>
            <a:endParaRPr lang="en-US" altLang="en-US" dirty="0"/>
          </a:p>
          <a:p>
            <a:r>
              <a:rPr lang="en-US" altLang="en-US" dirty="0"/>
              <a:t>What locality is improved?	</a:t>
            </a:r>
          </a:p>
          <a:p>
            <a:pPr lvl="1">
              <a:buFontTx/>
              <a:buNone/>
            </a:pPr>
            <a:endParaRPr lang="en-US" altLang="en-US" dirty="0"/>
          </a:p>
          <a:p>
            <a:pPr lvl="1"/>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0194F320-9421-4A45-9F32-AF904BABBB6A}"/>
              </a:ext>
            </a:extLst>
          </p:cNvPr>
          <p:cNvSpPr>
            <a:spLocks noGrp="1" noChangeArrowheads="1"/>
          </p:cNvSpPr>
          <p:nvPr>
            <p:ph type="title"/>
          </p:nvPr>
        </p:nvSpPr>
        <p:spPr>
          <a:xfrm>
            <a:off x="658368" y="370840"/>
            <a:ext cx="7772400" cy="762000"/>
          </a:xfrm>
        </p:spPr>
        <p:txBody>
          <a:bodyPr/>
          <a:lstStyle/>
          <a:p>
            <a:r>
              <a:rPr lang="en-US" altLang="en-US" dirty="0"/>
              <a:t>Memory Hierarchy</a:t>
            </a:r>
            <a:endParaRPr lang="en-AU" altLang="en-US" dirty="0"/>
          </a:p>
        </p:txBody>
      </p:sp>
      <p:sp>
        <p:nvSpPr>
          <p:cNvPr id="3" name="Oval 2">
            <a:extLst>
              <a:ext uri="{FF2B5EF4-FFF2-40B4-BE49-F238E27FC236}">
                <a16:creationId xmlns:a16="http://schemas.microsoft.com/office/drawing/2014/main" id="{48AB1FF1-EB3F-8043-891C-6B60CED66AEC}"/>
              </a:ext>
            </a:extLst>
          </p:cNvPr>
          <p:cNvSpPr/>
          <p:nvPr/>
        </p:nvSpPr>
        <p:spPr bwMode="auto">
          <a:xfrm>
            <a:off x="917448" y="1583780"/>
            <a:ext cx="1081548" cy="1052052"/>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CPU</a:t>
            </a:r>
            <a:endParaRPr kumimoji="0" lang="en-US" sz="14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p:txBody>
      </p:sp>
      <p:sp>
        <p:nvSpPr>
          <p:cNvPr id="4" name="Rectangle 3">
            <a:extLst>
              <a:ext uri="{FF2B5EF4-FFF2-40B4-BE49-F238E27FC236}">
                <a16:creationId xmlns:a16="http://schemas.microsoft.com/office/drawing/2014/main" id="{595F1356-EB17-5D4D-9861-B38D719B153F}"/>
              </a:ext>
            </a:extLst>
          </p:cNvPr>
          <p:cNvSpPr/>
          <p:nvPr/>
        </p:nvSpPr>
        <p:spPr bwMode="auto">
          <a:xfrm>
            <a:off x="1116207" y="2109806"/>
            <a:ext cx="684030" cy="28764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45720" tIns="45720" rIns="4572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Registers</a:t>
            </a:r>
          </a:p>
        </p:txBody>
      </p:sp>
      <p:cxnSp>
        <p:nvCxnSpPr>
          <p:cNvPr id="6" name="Straight Connector 5">
            <a:extLst>
              <a:ext uri="{FF2B5EF4-FFF2-40B4-BE49-F238E27FC236}">
                <a16:creationId xmlns:a16="http://schemas.microsoft.com/office/drawing/2014/main" id="{0A7616CE-B4FE-2F46-A52A-6FC8EB4F13F6}"/>
              </a:ext>
            </a:extLst>
          </p:cNvPr>
          <p:cNvCxnSpPr>
            <a:stCxn id="3" idx="6"/>
          </p:cNvCxnSpPr>
          <p:nvPr/>
        </p:nvCxnSpPr>
        <p:spPr bwMode="auto">
          <a:xfrm>
            <a:off x="1998996" y="2109806"/>
            <a:ext cx="227371"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Rectangle 6">
            <a:extLst>
              <a:ext uri="{FF2B5EF4-FFF2-40B4-BE49-F238E27FC236}">
                <a16:creationId xmlns:a16="http://schemas.microsoft.com/office/drawing/2014/main" id="{F609C765-B837-874A-88D1-42FE98C49C16}"/>
              </a:ext>
            </a:extLst>
          </p:cNvPr>
          <p:cNvSpPr/>
          <p:nvPr/>
        </p:nvSpPr>
        <p:spPr bwMode="auto">
          <a:xfrm>
            <a:off x="2226367" y="1392936"/>
            <a:ext cx="260604" cy="140512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45720" tIns="45720" rIns="4572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L1</a:t>
            </a:r>
          </a:p>
          <a:p>
            <a:pPr marL="0" marR="0" indent="0" algn="ctr" defTabSz="914400" rtl="0" eaLnBrk="0" fontAlgn="base" latinLnBrk="0" hangingPunct="0">
              <a:lnSpc>
                <a:spcPct val="100000"/>
              </a:lnSpc>
              <a:spcBef>
                <a:spcPct val="0"/>
              </a:spcBef>
              <a:spcAft>
                <a:spcPct val="0"/>
              </a:spcAft>
              <a:buClrTx/>
              <a:buSzTx/>
              <a:buFontTx/>
              <a:buNone/>
              <a:tabLst/>
            </a:pPr>
            <a:r>
              <a:rPr lang="en-US" sz="1200" dirty="0">
                <a:latin typeface="Arial" pitchFamily="-65" charset="0"/>
                <a:ea typeface="ＭＳ Ｐゴシック" pitchFamily="-65" charset="-128"/>
                <a:cs typeface="ＭＳ Ｐゴシック" pitchFamily="-65" charset="-128"/>
              </a:rPr>
              <a:t>$</a:t>
            </a:r>
          </a:p>
        </p:txBody>
      </p:sp>
      <p:sp>
        <p:nvSpPr>
          <p:cNvPr id="10" name="Rectangle 9">
            <a:extLst>
              <a:ext uri="{FF2B5EF4-FFF2-40B4-BE49-F238E27FC236}">
                <a16:creationId xmlns:a16="http://schemas.microsoft.com/office/drawing/2014/main" id="{E9C98BB8-AA69-564B-A73C-A6D356613619}"/>
              </a:ext>
            </a:extLst>
          </p:cNvPr>
          <p:cNvSpPr/>
          <p:nvPr/>
        </p:nvSpPr>
        <p:spPr bwMode="auto">
          <a:xfrm>
            <a:off x="2865069" y="1403083"/>
            <a:ext cx="459953" cy="140512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45720" tIns="45720" rIns="4572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L2</a:t>
            </a:r>
          </a:p>
          <a:p>
            <a:pPr marL="0" marR="0" indent="0" algn="ctr" defTabSz="914400" rtl="0" eaLnBrk="0" fontAlgn="base" latinLnBrk="0" hangingPunct="0">
              <a:lnSpc>
                <a:spcPct val="100000"/>
              </a:lnSpc>
              <a:spcBef>
                <a:spcPct val="0"/>
              </a:spcBef>
              <a:spcAft>
                <a:spcPct val="0"/>
              </a:spcAft>
              <a:buClrTx/>
              <a:buSzTx/>
              <a:buFontTx/>
              <a:buNone/>
              <a:tabLst/>
            </a:pPr>
            <a:r>
              <a:rPr lang="en-US" sz="1200" dirty="0">
                <a:latin typeface="Arial" pitchFamily="-65" charset="0"/>
                <a:ea typeface="ＭＳ Ｐゴシック" pitchFamily="-65" charset="-128"/>
                <a:cs typeface="ＭＳ Ｐゴシック" pitchFamily="-65" charset="-128"/>
              </a:rPr>
              <a:t>$</a:t>
            </a:r>
          </a:p>
        </p:txBody>
      </p:sp>
      <p:sp>
        <p:nvSpPr>
          <p:cNvPr id="11" name="Rectangle 10">
            <a:extLst>
              <a:ext uri="{FF2B5EF4-FFF2-40B4-BE49-F238E27FC236}">
                <a16:creationId xmlns:a16="http://schemas.microsoft.com/office/drawing/2014/main" id="{12F35C4B-86BC-8049-9F9C-5592B3E260E2}"/>
              </a:ext>
            </a:extLst>
          </p:cNvPr>
          <p:cNvSpPr/>
          <p:nvPr/>
        </p:nvSpPr>
        <p:spPr bwMode="auto">
          <a:xfrm>
            <a:off x="3748843" y="1392936"/>
            <a:ext cx="733044" cy="140512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45720" tIns="45720" rIns="4572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L3</a:t>
            </a:r>
          </a:p>
          <a:p>
            <a:pPr marL="0" marR="0" indent="0" algn="ctr" defTabSz="914400" rtl="0" eaLnBrk="0" fontAlgn="base" latinLnBrk="0" hangingPunct="0">
              <a:lnSpc>
                <a:spcPct val="100000"/>
              </a:lnSpc>
              <a:spcBef>
                <a:spcPct val="0"/>
              </a:spcBef>
              <a:spcAft>
                <a:spcPct val="0"/>
              </a:spcAft>
              <a:buClrTx/>
              <a:buSzTx/>
              <a:buFontTx/>
              <a:buNone/>
              <a:tabLst/>
            </a:pPr>
            <a:r>
              <a:rPr lang="en-US" sz="1200" dirty="0">
                <a:latin typeface="Arial" pitchFamily="-65" charset="0"/>
                <a:ea typeface="ＭＳ Ｐゴシック" pitchFamily="-65" charset="-128"/>
                <a:cs typeface="ＭＳ Ｐゴシック" pitchFamily="-65" charset="-128"/>
              </a:rPr>
              <a:t>$</a:t>
            </a:r>
          </a:p>
        </p:txBody>
      </p:sp>
      <p:sp>
        <p:nvSpPr>
          <p:cNvPr id="12" name="Rectangle 11">
            <a:extLst>
              <a:ext uri="{FF2B5EF4-FFF2-40B4-BE49-F238E27FC236}">
                <a16:creationId xmlns:a16="http://schemas.microsoft.com/office/drawing/2014/main" id="{8050FD37-082D-5D45-8E65-478016B0B567}"/>
              </a:ext>
            </a:extLst>
          </p:cNvPr>
          <p:cNvSpPr/>
          <p:nvPr/>
        </p:nvSpPr>
        <p:spPr bwMode="auto">
          <a:xfrm>
            <a:off x="5153971" y="1403083"/>
            <a:ext cx="1146048" cy="140512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45720" tIns="45720" rIns="4572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Memory</a:t>
            </a:r>
          </a:p>
          <a:p>
            <a:pPr marL="0" marR="0" indent="0" algn="ctr" defTabSz="914400" rtl="0" eaLnBrk="0" fontAlgn="base" latinLnBrk="0" hangingPunct="0">
              <a:lnSpc>
                <a:spcPct val="100000"/>
              </a:lnSpc>
              <a:spcBef>
                <a:spcPct val="0"/>
              </a:spcBef>
              <a:spcAft>
                <a:spcPct val="0"/>
              </a:spcAft>
              <a:buClrTx/>
              <a:buSzTx/>
              <a:buFontTx/>
              <a:buNone/>
              <a:tabLst/>
            </a:pPr>
            <a:endParaRPr lang="en-US" sz="1000" dirty="0">
              <a:latin typeface="Arial" pitchFamily="-65" charset="0"/>
              <a:ea typeface="ＭＳ Ｐゴシック" pitchFamily="-65" charset="-128"/>
              <a:cs typeface="ＭＳ Ｐゴシック" pitchFamily="-65" charset="-128"/>
            </a:endParaRPr>
          </a:p>
        </p:txBody>
      </p:sp>
      <p:cxnSp>
        <p:nvCxnSpPr>
          <p:cNvPr id="13" name="Straight Connector 12">
            <a:extLst>
              <a:ext uri="{FF2B5EF4-FFF2-40B4-BE49-F238E27FC236}">
                <a16:creationId xmlns:a16="http://schemas.microsoft.com/office/drawing/2014/main" id="{FF79F054-2243-F04D-85BD-C36887591AAF}"/>
              </a:ext>
            </a:extLst>
          </p:cNvPr>
          <p:cNvCxnSpPr>
            <a:cxnSpLocks/>
            <a:endCxn id="10" idx="1"/>
          </p:cNvCxnSpPr>
          <p:nvPr/>
        </p:nvCxnSpPr>
        <p:spPr bwMode="auto">
          <a:xfrm flipV="1">
            <a:off x="2480580" y="2105647"/>
            <a:ext cx="384489" cy="416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 name="Straight Connector 14">
            <a:extLst>
              <a:ext uri="{FF2B5EF4-FFF2-40B4-BE49-F238E27FC236}">
                <a16:creationId xmlns:a16="http://schemas.microsoft.com/office/drawing/2014/main" id="{B1FF665E-3449-2E49-B682-C52489A3FC84}"/>
              </a:ext>
            </a:extLst>
          </p:cNvPr>
          <p:cNvCxnSpPr>
            <a:cxnSpLocks/>
            <a:stCxn id="10" idx="3"/>
          </p:cNvCxnSpPr>
          <p:nvPr/>
        </p:nvCxnSpPr>
        <p:spPr bwMode="auto">
          <a:xfrm>
            <a:off x="3325022" y="2105647"/>
            <a:ext cx="423821"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9" name="Straight Connector 18">
            <a:extLst>
              <a:ext uri="{FF2B5EF4-FFF2-40B4-BE49-F238E27FC236}">
                <a16:creationId xmlns:a16="http://schemas.microsoft.com/office/drawing/2014/main" id="{0832B63C-9702-FA45-AF12-413C816BE1F5}"/>
              </a:ext>
            </a:extLst>
          </p:cNvPr>
          <p:cNvCxnSpPr>
            <a:cxnSpLocks/>
            <a:stCxn id="11" idx="3"/>
            <a:endCxn id="12" idx="1"/>
          </p:cNvCxnSpPr>
          <p:nvPr/>
        </p:nvCxnSpPr>
        <p:spPr bwMode="auto">
          <a:xfrm>
            <a:off x="4481887" y="2095500"/>
            <a:ext cx="672084" cy="10147"/>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8" name="Can 17">
            <a:extLst>
              <a:ext uri="{FF2B5EF4-FFF2-40B4-BE49-F238E27FC236}">
                <a16:creationId xmlns:a16="http://schemas.microsoft.com/office/drawing/2014/main" id="{05C9A1D5-7AB9-374B-B2AA-0ED08935EBED}"/>
              </a:ext>
            </a:extLst>
          </p:cNvPr>
          <p:cNvSpPr/>
          <p:nvPr/>
        </p:nvSpPr>
        <p:spPr bwMode="auto">
          <a:xfrm>
            <a:off x="7168698" y="1350147"/>
            <a:ext cx="1621733" cy="1458064"/>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Disk Storage</a:t>
            </a:r>
          </a:p>
        </p:txBody>
      </p:sp>
      <p:cxnSp>
        <p:nvCxnSpPr>
          <p:cNvPr id="22" name="Straight Connector 21">
            <a:extLst>
              <a:ext uri="{FF2B5EF4-FFF2-40B4-BE49-F238E27FC236}">
                <a16:creationId xmlns:a16="http://schemas.microsoft.com/office/drawing/2014/main" id="{9BB155D2-2291-7D49-A493-8193C16C50B7}"/>
              </a:ext>
            </a:extLst>
          </p:cNvPr>
          <p:cNvCxnSpPr>
            <a:cxnSpLocks/>
            <a:endCxn id="18" idx="2"/>
          </p:cNvCxnSpPr>
          <p:nvPr/>
        </p:nvCxnSpPr>
        <p:spPr bwMode="auto">
          <a:xfrm flipV="1">
            <a:off x="6290875" y="2079179"/>
            <a:ext cx="877823" cy="361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0" name="TextBox 19">
            <a:extLst>
              <a:ext uri="{FF2B5EF4-FFF2-40B4-BE49-F238E27FC236}">
                <a16:creationId xmlns:a16="http://schemas.microsoft.com/office/drawing/2014/main" id="{832B63A2-E6F8-D04F-9CBA-141B269A05B0}"/>
              </a:ext>
            </a:extLst>
          </p:cNvPr>
          <p:cNvSpPr txBox="1"/>
          <p:nvPr/>
        </p:nvSpPr>
        <p:spPr>
          <a:xfrm>
            <a:off x="4448277" y="1643982"/>
            <a:ext cx="739305" cy="461665"/>
          </a:xfrm>
          <a:prstGeom prst="rect">
            <a:avLst/>
          </a:prstGeom>
          <a:noFill/>
        </p:spPr>
        <p:txBody>
          <a:bodyPr wrap="none" rtlCol="0">
            <a:spAutoFit/>
          </a:bodyPr>
          <a:lstStyle/>
          <a:p>
            <a:pPr algn="ctr"/>
            <a:r>
              <a:rPr lang="en-US" sz="1200" dirty="0"/>
              <a:t>Memory</a:t>
            </a:r>
          </a:p>
          <a:p>
            <a:pPr algn="ctr"/>
            <a:r>
              <a:rPr lang="en-US" sz="1200" dirty="0"/>
              <a:t>bus</a:t>
            </a:r>
          </a:p>
        </p:txBody>
      </p:sp>
      <p:sp>
        <p:nvSpPr>
          <p:cNvPr id="26" name="TextBox 25">
            <a:extLst>
              <a:ext uri="{FF2B5EF4-FFF2-40B4-BE49-F238E27FC236}">
                <a16:creationId xmlns:a16="http://schemas.microsoft.com/office/drawing/2014/main" id="{1F2BD61B-EA95-0243-9493-4568EEA85776}"/>
              </a:ext>
            </a:extLst>
          </p:cNvPr>
          <p:cNvSpPr txBox="1"/>
          <p:nvPr/>
        </p:nvSpPr>
        <p:spPr>
          <a:xfrm>
            <a:off x="6522048" y="1621122"/>
            <a:ext cx="431529" cy="461665"/>
          </a:xfrm>
          <a:prstGeom prst="rect">
            <a:avLst/>
          </a:prstGeom>
          <a:noFill/>
        </p:spPr>
        <p:txBody>
          <a:bodyPr wrap="none" rtlCol="0">
            <a:spAutoFit/>
          </a:bodyPr>
          <a:lstStyle/>
          <a:p>
            <a:pPr algn="ctr"/>
            <a:r>
              <a:rPr lang="en-US" sz="1200" dirty="0"/>
              <a:t>I/O</a:t>
            </a:r>
          </a:p>
          <a:p>
            <a:pPr algn="ctr"/>
            <a:r>
              <a:rPr lang="en-US" sz="1200" dirty="0"/>
              <a:t>bus</a:t>
            </a:r>
          </a:p>
        </p:txBody>
      </p:sp>
      <p:sp>
        <p:nvSpPr>
          <p:cNvPr id="28" name="Oval 27">
            <a:extLst>
              <a:ext uri="{FF2B5EF4-FFF2-40B4-BE49-F238E27FC236}">
                <a16:creationId xmlns:a16="http://schemas.microsoft.com/office/drawing/2014/main" id="{0E0ECABA-5D6A-244E-B90D-3C41AB9C35F2}"/>
              </a:ext>
            </a:extLst>
          </p:cNvPr>
          <p:cNvSpPr/>
          <p:nvPr/>
        </p:nvSpPr>
        <p:spPr bwMode="auto">
          <a:xfrm>
            <a:off x="2109299" y="4233884"/>
            <a:ext cx="1081548" cy="1052052"/>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CPU</a:t>
            </a:r>
            <a:endParaRPr kumimoji="0" lang="en-US" sz="14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p:txBody>
      </p:sp>
      <p:sp>
        <p:nvSpPr>
          <p:cNvPr id="29" name="Rectangle 28">
            <a:extLst>
              <a:ext uri="{FF2B5EF4-FFF2-40B4-BE49-F238E27FC236}">
                <a16:creationId xmlns:a16="http://schemas.microsoft.com/office/drawing/2014/main" id="{EFD72D2D-8036-F242-90DA-D018488545D8}"/>
              </a:ext>
            </a:extLst>
          </p:cNvPr>
          <p:cNvSpPr/>
          <p:nvPr/>
        </p:nvSpPr>
        <p:spPr bwMode="auto">
          <a:xfrm>
            <a:off x="2308058" y="4759910"/>
            <a:ext cx="684030" cy="28764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45720" tIns="45720" rIns="4572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Registers</a:t>
            </a:r>
          </a:p>
        </p:txBody>
      </p:sp>
      <p:cxnSp>
        <p:nvCxnSpPr>
          <p:cNvPr id="30" name="Straight Connector 29">
            <a:extLst>
              <a:ext uri="{FF2B5EF4-FFF2-40B4-BE49-F238E27FC236}">
                <a16:creationId xmlns:a16="http://schemas.microsoft.com/office/drawing/2014/main" id="{4057B082-4319-6E49-9D09-DCDDE7E2A01D}"/>
              </a:ext>
            </a:extLst>
          </p:cNvPr>
          <p:cNvCxnSpPr>
            <a:cxnSpLocks/>
            <a:stCxn id="28" idx="6"/>
          </p:cNvCxnSpPr>
          <p:nvPr/>
        </p:nvCxnSpPr>
        <p:spPr bwMode="auto">
          <a:xfrm>
            <a:off x="3190847" y="4759910"/>
            <a:ext cx="227371"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1" name="Rectangle 30">
            <a:extLst>
              <a:ext uri="{FF2B5EF4-FFF2-40B4-BE49-F238E27FC236}">
                <a16:creationId xmlns:a16="http://schemas.microsoft.com/office/drawing/2014/main" id="{687FB025-6A84-2F4B-A6BF-33CD161FC1F7}"/>
              </a:ext>
            </a:extLst>
          </p:cNvPr>
          <p:cNvSpPr/>
          <p:nvPr/>
        </p:nvSpPr>
        <p:spPr bwMode="auto">
          <a:xfrm>
            <a:off x="3418218" y="4043040"/>
            <a:ext cx="260604" cy="140512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45720" tIns="45720" rIns="4572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L1</a:t>
            </a:r>
          </a:p>
          <a:p>
            <a:pPr marL="0" marR="0" indent="0" algn="ctr" defTabSz="914400" rtl="0" eaLnBrk="0" fontAlgn="base" latinLnBrk="0" hangingPunct="0">
              <a:lnSpc>
                <a:spcPct val="100000"/>
              </a:lnSpc>
              <a:spcBef>
                <a:spcPct val="0"/>
              </a:spcBef>
              <a:spcAft>
                <a:spcPct val="0"/>
              </a:spcAft>
              <a:buClrTx/>
              <a:buSzTx/>
              <a:buFontTx/>
              <a:buNone/>
              <a:tabLst/>
            </a:pPr>
            <a:r>
              <a:rPr lang="en-US" sz="1200" dirty="0">
                <a:latin typeface="Arial" pitchFamily="-65" charset="0"/>
                <a:ea typeface="ＭＳ Ｐゴシック" pitchFamily="-65" charset="-128"/>
                <a:cs typeface="ＭＳ Ｐゴシック" pitchFamily="-65" charset="-128"/>
              </a:rPr>
              <a:t>$</a:t>
            </a:r>
          </a:p>
        </p:txBody>
      </p:sp>
      <p:sp>
        <p:nvSpPr>
          <p:cNvPr id="32" name="Rectangle 31">
            <a:extLst>
              <a:ext uri="{FF2B5EF4-FFF2-40B4-BE49-F238E27FC236}">
                <a16:creationId xmlns:a16="http://schemas.microsoft.com/office/drawing/2014/main" id="{92C50BD9-3C2D-194B-B70A-FC2CEAFCB956}"/>
              </a:ext>
            </a:extLst>
          </p:cNvPr>
          <p:cNvSpPr/>
          <p:nvPr/>
        </p:nvSpPr>
        <p:spPr bwMode="auto">
          <a:xfrm>
            <a:off x="4056920" y="4053187"/>
            <a:ext cx="459953" cy="140512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45720" tIns="45720" rIns="4572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L2</a:t>
            </a:r>
          </a:p>
          <a:p>
            <a:pPr marL="0" marR="0" indent="0" algn="ctr" defTabSz="914400" rtl="0" eaLnBrk="0" fontAlgn="base" latinLnBrk="0" hangingPunct="0">
              <a:lnSpc>
                <a:spcPct val="100000"/>
              </a:lnSpc>
              <a:spcBef>
                <a:spcPct val="0"/>
              </a:spcBef>
              <a:spcAft>
                <a:spcPct val="0"/>
              </a:spcAft>
              <a:buClrTx/>
              <a:buSzTx/>
              <a:buFontTx/>
              <a:buNone/>
              <a:tabLst/>
            </a:pPr>
            <a:r>
              <a:rPr lang="en-US" sz="1200" dirty="0">
                <a:latin typeface="Arial" pitchFamily="-65" charset="0"/>
                <a:ea typeface="ＭＳ Ｐゴシック" pitchFamily="-65" charset="-128"/>
                <a:cs typeface="ＭＳ Ｐゴシック" pitchFamily="-65" charset="-128"/>
              </a:rPr>
              <a:t>$</a:t>
            </a:r>
          </a:p>
        </p:txBody>
      </p:sp>
      <p:sp>
        <p:nvSpPr>
          <p:cNvPr id="34" name="Rectangle 33">
            <a:extLst>
              <a:ext uri="{FF2B5EF4-FFF2-40B4-BE49-F238E27FC236}">
                <a16:creationId xmlns:a16="http://schemas.microsoft.com/office/drawing/2014/main" id="{842660F3-17B4-9D4B-87F2-3E33EC4CDDCD}"/>
              </a:ext>
            </a:extLst>
          </p:cNvPr>
          <p:cNvSpPr/>
          <p:nvPr/>
        </p:nvSpPr>
        <p:spPr bwMode="auto">
          <a:xfrm>
            <a:off x="5187582" y="4053187"/>
            <a:ext cx="1146048" cy="140512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45720" tIns="45720" rIns="4572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Memory</a:t>
            </a:r>
          </a:p>
          <a:p>
            <a:pPr marL="0" marR="0" indent="0" algn="ctr" defTabSz="914400" rtl="0" eaLnBrk="0" fontAlgn="base" latinLnBrk="0" hangingPunct="0">
              <a:lnSpc>
                <a:spcPct val="100000"/>
              </a:lnSpc>
              <a:spcBef>
                <a:spcPct val="0"/>
              </a:spcBef>
              <a:spcAft>
                <a:spcPct val="0"/>
              </a:spcAft>
              <a:buClrTx/>
              <a:buSzTx/>
              <a:buFontTx/>
              <a:buNone/>
              <a:tabLst/>
            </a:pPr>
            <a:endParaRPr lang="en-US" sz="1000" dirty="0">
              <a:latin typeface="Arial" pitchFamily="-65" charset="0"/>
              <a:ea typeface="ＭＳ Ｐゴシック" pitchFamily="-65" charset="-128"/>
              <a:cs typeface="ＭＳ Ｐゴシック" pitchFamily="-65" charset="-128"/>
            </a:endParaRPr>
          </a:p>
        </p:txBody>
      </p:sp>
      <p:cxnSp>
        <p:nvCxnSpPr>
          <p:cNvPr id="35" name="Straight Connector 34">
            <a:extLst>
              <a:ext uri="{FF2B5EF4-FFF2-40B4-BE49-F238E27FC236}">
                <a16:creationId xmlns:a16="http://schemas.microsoft.com/office/drawing/2014/main" id="{F5705889-1237-6F43-9E22-7BEFCCD7CB4A}"/>
              </a:ext>
            </a:extLst>
          </p:cNvPr>
          <p:cNvCxnSpPr>
            <a:cxnSpLocks/>
            <a:endCxn id="32" idx="1"/>
          </p:cNvCxnSpPr>
          <p:nvPr/>
        </p:nvCxnSpPr>
        <p:spPr bwMode="auto">
          <a:xfrm flipV="1">
            <a:off x="3672431" y="4755751"/>
            <a:ext cx="384489" cy="416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7" name="Straight Connector 36">
            <a:extLst>
              <a:ext uri="{FF2B5EF4-FFF2-40B4-BE49-F238E27FC236}">
                <a16:creationId xmlns:a16="http://schemas.microsoft.com/office/drawing/2014/main" id="{53B9E9F6-1CB2-544D-98FB-CD1BA03BEA37}"/>
              </a:ext>
            </a:extLst>
          </p:cNvPr>
          <p:cNvCxnSpPr>
            <a:cxnSpLocks/>
            <a:endCxn id="34" idx="1"/>
          </p:cNvCxnSpPr>
          <p:nvPr/>
        </p:nvCxnSpPr>
        <p:spPr bwMode="auto">
          <a:xfrm>
            <a:off x="4515498" y="4745604"/>
            <a:ext cx="672084" cy="10147"/>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8" name="Can 37">
            <a:extLst>
              <a:ext uri="{FF2B5EF4-FFF2-40B4-BE49-F238E27FC236}">
                <a16:creationId xmlns:a16="http://schemas.microsoft.com/office/drawing/2014/main" id="{4B31AB11-2B44-EF48-8F96-643C8D142994}"/>
              </a:ext>
            </a:extLst>
          </p:cNvPr>
          <p:cNvSpPr/>
          <p:nvPr/>
        </p:nvSpPr>
        <p:spPr bwMode="auto">
          <a:xfrm>
            <a:off x="7202309" y="4000251"/>
            <a:ext cx="1588121" cy="1458064"/>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a:ln>
                  <a:noFill/>
                </a:ln>
                <a:solidFill>
                  <a:schemeClr val="tx1"/>
                </a:solidFill>
                <a:effectLst/>
                <a:latin typeface="Arial" pitchFamily="-65" charset="0"/>
                <a:ea typeface="ＭＳ Ｐゴシック" pitchFamily="-65" charset="-128"/>
                <a:cs typeface="ＭＳ Ｐゴシック" pitchFamily="-65" charset="-128"/>
              </a:rPr>
              <a:t>FLASH Memory</a:t>
            </a:r>
          </a:p>
        </p:txBody>
      </p:sp>
      <p:cxnSp>
        <p:nvCxnSpPr>
          <p:cNvPr id="39" name="Straight Connector 38">
            <a:extLst>
              <a:ext uri="{FF2B5EF4-FFF2-40B4-BE49-F238E27FC236}">
                <a16:creationId xmlns:a16="http://schemas.microsoft.com/office/drawing/2014/main" id="{819BEC04-4796-8D46-A855-CF6C093EAE50}"/>
              </a:ext>
            </a:extLst>
          </p:cNvPr>
          <p:cNvCxnSpPr>
            <a:cxnSpLocks/>
            <a:endCxn id="38" idx="2"/>
          </p:cNvCxnSpPr>
          <p:nvPr/>
        </p:nvCxnSpPr>
        <p:spPr bwMode="auto">
          <a:xfrm flipV="1">
            <a:off x="6324486" y="4729283"/>
            <a:ext cx="877823" cy="361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0" name="TextBox 39">
            <a:extLst>
              <a:ext uri="{FF2B5EF4-FFF2-40B4-BE49-F238E27FC236}">
                <a16:creationId xmlns:a16="http://schemas.microsoft.com/office/drawing/2014/main" id="{9D657FCD-633B-A345-925A-74853B4645F6}"/>
              </a:ext>
            </a:extLst>
          </p:cNvPr>
          <p:cNvSpPr txBox="1"/>
          <p:nvPr/>
        </p:nvSpPr>
        <p:spPr>
          <a:xfrm>
            <a:off x="4481888" y="4294086"/>
            <a:ext cx="739305" cy="461665"/>
          </a:xfrm>
          <a:prstGeom prst="rect">
            <a:avLst/>
          </a:prstGeom>
          <a:noFill/>
        </p:spPr>
        <p:txBody>
          <a:bodyPr wrap="none" rtlCol="0">
            <a:spAutoFit/>
          </a:bodyPr>
          <a:lstStyle/>
          <a:p>
            <a:pPr algn="ctr"/>
            <a:r>
              <a:rPr lang="en-US" sz="1200" dirty="0"/>
              <a:t>Memory</a:t>
            </a:r>
          </a:p>
          <a:p>
            <a:pPr algn="ctr"/>
            <a:r>
              <a:rPr lang="en-US" sz="1200" dirty="0"/>
              <a:t>bus</a:t>
            </a:r>
          </a:p>
        </p:txBody>
      </p:sp>
      <p:sp>
        <p:nvSpPr>
          <p:cNvPr id="41" name="TextBox 40">
            <a:extLst>
              <a:ext uri="{FF2B5EF4-FFF2-40B4-BE49-F238E27FC236}">
                <a16:creationId xmlns:a16="http://schemas.microsoft.com/office/drawing/2014/main" id="{C8E12CAD-06B0-8541-AB7B-DC38F3E4CC08}"/>
              </a:ext>
            </a:extLst>
          </p:cNvPr>
          <p:cNvSpPr txBox="1"/>
          <p:nvPr/>
        </p:nvSpPr>
        <p:spPr>
          <a:xfrm>
            <a:off x="6555659" y="4271226"/>
            <a:ext cx="431529" cy="461665"/>
          </a:xfrm>
          <a:prstGeom prst="rect">
            <a:avLst/>
          </a:prstGeom>
          <a:noFill/>
        </p:spPr>
        <p:txBody>
          <a:bodyPr wrap="none" rtlCol="0">
            <a:spAutoFit/>
          </a:bodyPr>
          <a:lstStyle/>
          <a:p>
            <a:pPr algn="ctr"/>
            <a:r>
              <a:rPr lang="en-US" sz="1200" dirty="0"/>
              <a:t>I/O</a:t>
            </a:r>
          </a:p>
          <a:p>
            <a:pPr algn="ctr"/>
            <a:r>
              <a:rPr lang="en-US" sz="1200" dirty="0"/>
              <a:t>bus</a:t>
            </a:r>
          </a:p>
        </p:txBody>
      </p:sp>
      <p:sp>
        <p:nvSpPr>
          <p:cNvPr id="25" name="TextBox 24">
            <a:extLst>
              <a:ext uri="{FF2B5EF4-FFF2-40B4-BE49-F238E27FC236}">
                <a16:creationId xmlns:a16="http://schemas.microsoft.com/office/drawing/2014/main" id="{A8EA27C5-6EB0-0E46-8081-C7D445EADF34}"/>
              </a:ext>
            </a:extLst>
          </p:cNvPr>
          <p:cNvSpPr txBox="1"/>
          <p:nvPr/>
        </p:nvSpPr>
        <p:spPr>
          <a:xfrm>
            <a:off x="1045297" y="2866587"/>
            <a:ext cx="832279" cy="461665"/>
          </a:xfrm>
          <a:prstGeom prst="rect">
            <a:avLst/>
          </a:prstGeom>
          <a:noFill/>
        </p:spPr>
        <p:txBody>
          <a:bodyPr wrap="none" rtlCol="0">
            <a:spAutoFit/>
          </a:bodyPr>
          <a:lstStyle/>
          <a:p>
            <a:pPr algn="ctr"/>
            <a:r>
              <a:rPr lang="en-US" sz="1200" dirty="0"/>
              <a:t>Register</a:t>
            </a:r>
          </a:p>
          <a:p>
            <a:pPr algn="ctr"/>
            <a:r>
              <a:rPr lang="en-US" sz="1200" dirty="0"/>
              <a:t>reference</a:t>
            </a:r>
          </a:p>
        </p:txBody>
      </p:sp>
      <p:sp>
        <p:nvSpPr>
          <p:cNvPr id="43" name="TextBox 42">
            <a:extLst>
              <a:ext uri="{FF2B5EF4-FFF2-40B4-BE49-F238E27FC236}">
                <a16:creationId xmlns:a16="http://schemas.microsoft.com/office/drawing/2014/main" id="{22347952-436B-8343-8405-AE8837FDF5D1}"/>
              </a:ext>
            </a:extLst>
          </p:cNvPr>
          <p:cNvSpPr txBox="1"/>
          <p:nvPr/>
        </p:nvSpPr>
        <p:spPr>
          <a:xfrm>
            <a:off x="4572000" y="582563"/>
            <a:ext cx="1606530" cy="338554"/>
          </a:xfrm>
          <a:prstGeom prst="rect">
            <a:avLst/>
          </a:prstGeom>
          <a:noFill/>
          <a:ln>
            <a:solidFill>
              <a:schemeClr val="tx1"/>
            </a:solidFill>
          </a:ln>
        </p:spPr>
        <p:txBody>
          <a:bodyPr wrap="none" rtlCol="0">
            <a:spAutoFit/>
          </a:bodyPr>
          <a:lstStyle/>
          <a:p>
            <a:pPr algn="ctr"/>
            <a:r>
              <a:rPr lang="en-US" sz="1600" dirty="0"/>
              <a:t>Key:  $ = cache</a:t>
            </a:r>
          </a:p>
        </p:txBody>
      </p:sp>
      <p:sp>
        <p:nvSpPr>
          <p:cNvPr id="44" name="TextBox 43">
            <a:extLst>
              <a:ext uri="{FF2B5EF4-FFF2-40B4-BE49-F238E27FC236}">
                <a16:creationId xmlns:a16="http://schemas.microsoft.com/office/drawing/2014/main" id="{9553CD5F-9AD3-884B-88D7-FA8C1FB58EB3}"/>
              </a:ext>
            </a:extLst>
          </p:cNvPr>
          <p:cNvSpPr txBox="1"/>
          <p:nvPr/>
        </p:nvSpPr>
        <p:spPr>
          <a:xfrm>
            <a:off x="1908525" y="2860491"/>
            <a:ext cx="832279" cy="461665"/>
          </a:xfrm>
          <a:prstGeom prst="rect">
            <a:avLst/>
          </a:prstGeom>
          <a:noFill/>
        </p:spPr>
        <p:txBody>
          <a:bodyPr wrap="none" rtlCol="0">
            <a:spAutoFit/>
          </a:bodyPr>
          <a:lstStyle/>
          <a:p>
            <a:pPr algn="ctr"/>
            <a:r>
              <a:rPr lang="en-US" sz="1200" dirty="0"/>
              <a:t>Level 1 $</a:t>
            </a:r>
          </a:p>
          <a:p>
            <a:pPr algn="ctr"/>
            <a:r>
              <a:rPr lang="en-US" sz="1200" dirty="0"/>
              <a:t>reference</a:t>
            </a:r>
          </a:p>
        </p:txBody>
      </p:sp>
      <p:sp>
        <p:nvSpPr>
          <p:cNvPr id="45" name="TextBox 44">
            <a:extLst>
              <a:ext uri="{FF2B5EF4-FFF2-40B4-BE49-F238E27FC236}">
                <a16:creationId xmlns:a16="http://schemas.microsoft.com/office/drawing/2014/main" id="{A25D16C8-0E9C-FF4D-A5F2-9AA6D982BD50}"/>
              </a:ext>
            </a:extLst>
          </p:cNvPr>
          <p:cNvSpPr txBox="1"/>
          <p:nvPr/>
        </p:nvSpPr>
        <p:spPr>
          <a:xfrm>
            <a:off x="2678905" y="2843333"/>
            <a:ext cx="832279" cy="461665"/>
          </a:xfrm>
          <a:prstGeom prst="rect">
            <a:avLst/>
          </a:prstGeom>
          <a:noFill/>
        </p:spPr>
        <p:txBody>
          <a:bodyPr wrap="none" rtlCol="0">
            <a:spAutoFit/>
          </a:bodyPr>
          <a:lstStyle/>
          <a:p>
            <a:pPr algn="ctr"/>
            <a:r>
              <a:rPr lang="en-US" sz="1200" dirty="0"/>
              <a:t>Level 2 $</a:t>
            </a:r>
          </a:p>
          <a:p>
            <a:pPr algn="ctr"/>
            <a:r>
              <a:rPr lang="en-US" sz="1200" dirty="0"/>
              <a:t>reference</a:t>
            </a:r>
          </a:p>
        </p:txBody>
      </p:sp>
      <p:sp>
        <p:nvSpPr>
          <p:cNvPr id="46" name="TextBox 45">
            <a:extLst>
              <a:ext uri="{FF2B5EF4-FFF2-40B4-BE49-F238E27FC236}">
                <a16:creationId xmlns:a16="http://schemas.microsoft.com/office/drawing/2014/main" id="{D5BD80B9-B9A9-E045-83C5-1301421B8CD7}"/>
              </a:ext>
            </a:extLst>
          </p:cNvPr>
          <p:cNvSpPr txBox="1"/>
          <p:nvPr/>
        </p:nvSpPr>
        <p:spPr>
          <a:xfrm>
            <a:off x="3711943" y="2848375"/>
            <a:ext cx="832279" cy="461665"/>
          </a:xfrm>
          <a:prstGeom prst="rect">
            <a:avLst/>
          </a:prstGeom>
          <a:noFill/>
        </p:spPr>
        <p:txBody>
          <a:bodyPr wrap="none" rtlCol="0">
            <a:spAutoFit/>
          </a:bodyPr>
          <a:lstStyle/>
          <a:p>
            <a:pPr algn="ctr"/>
            <a:r>
              <a:rPr lang="en-US" sz="1200" dirty="0"/>
              <a:t>Level 3 $</a:t>
            </a:r>
          </a:p>
          <a:p>
            <a:pPr algn="ctr"/>
            <a:r>
              <a:rPr lang="en-US" sz="1200" dirty="0"/>
              <a:t>reference</a:t>
            </a:r>
          </a:p>
        </p:txBody>
      </p:sp>
      <p:sp>
        <p:nvSpPr>
          <p:cNvPr id="47" name="TextBox 46">
            <a:extLst>
              <a:ext uri="{FF2B5EF4-FFF2-40B4-BE49-F238E27FC236}">
                <a16:creationId xmlns:a16="http://schemas.microsoft.com/office/drawing/2014/main" id="{F58A4DE1-6161-F84F-B099-9B6D824225C8}"/>
              </a:ext>
            </a:extLst>
          </p:cNvPr>
          <p:cNvSpPr txBox="1"/>
          <p:nvPr/>
        </p:nvSpPr>
        <p:spPr>
          <a:xfrm>
            <a:off x="5305113" y="2855130"/>
            <a:ext cx="832279" cy="461665"/>
          </a:xfrm>
          <a:prstGeom prst="rect">
            <a:avLst/>
          </a:prstGeom>
          <a:noFill/>
        </p:spPr>
        <p:txBody>
          <a:bodyPr wrap="none" rtlCol="0">
            <a:spAutoFit/>
          </a:bodyPr>
          <a:lstStyle/>
          <a:p>
            <a:pPr algn="ctr"/>
            <a:r>
              <a:rPr lang="en-US" sz="1200" dirty="0"/>
              <a:t>Memory</a:t>
            </a:r>
          </a:p>
          <a:p>
            <a:pPr algn="ctr"/>
            <a:r>
              <a:rPr lang="en-US" sz="1200" dirty="0"/>
              <a:t>reference</a:t>
            </a:r>
          </a:p>
        </p:txBody>
      </p:sp>
      <p:sp>
        <p:nvSpPr>
          <p:cNvPr id="48" name="TextBox 47">
            <a:extLst>
              <a:ext uri="{FF2B5EF4-FFF2-40B4-BE49-F238E27FC236}">
                <a16:creationId xmlns:a16="http://schemas.microsoft.com/office/drawing/2014/main" id="{5885D571-3E28-CF45-AEA8-8CAABC839EBA}"/>
              </a:ext>
            </a:extLst>
          </p:cNvPr>
          <p:cNvSpPr txBox="1"/>
          <p:nvPr/>
        </p:nvSpPr>
        <p:spPr>
          <a:xfrm>
            <a:off x="7439191" y="2843333"/>
            <a:ext cx="1080745" cy="461665"/>
          </a:xfrm>
          <a:prstGeom prst="rect">
            <a:avLst/>
          </a:prstGeom>
          <a:noFill/>
        </p:spPr>
        <p:txBody>
          <a:bodyPr wrap="none" rtlCol="0">
            <a:spAutoFit/>
          </a:bodyPr>
          <a:lstStyle/>
          <a:p>
            <a:pPr algn="ctr"/>
            <a:r>
              <a:rPr lang="en-US" sz="1200" dirty="0"/>
              <a:t>Disk memory</a:t>
            </a:r>
          </a:p>
          <a:p>
            <a:pPr algn="ctr"/>
            <a:r>
              <a:rPr lang="en-US" sz="1200" dirty="0"/>
              <a:t>reference</a:t>
            </a:r>
          </a:p>
        </p:txBody>
      </p:sp>
      <p:sp>
        <p:nvSpPr>
          <p:cNvPr id="52" name="TextBox 51">
            <a:extLst>
              <a:ext uri="{FF2B5EF4-FFF2-40B4-BE49-F238E27FC236}">
                <a16:creationId xmlns:a16="http://schemas.microsoft.com/office/drawing/2014/main" id="{9ECC1AB4-4777-E04C-85EB-DE3B31AEE805}"/>
              </a:ext>
            </a:extLst>
          </p:cNvPr>
          <p:cNvSpPr txBox="1"/>
          <p:nvPr/>
        </p:nvSpPr>
        <p:spPr>
          <a:xfrm>
            <a:off x="2308058" y="5565315"/>
            <a:ext cx="832279" cy="461665"/>
          </a:xfrm>
          <a:prstGeom prst="rect">
            <a:avLst/>
          </a:prstGeom>
          <a:noFill/>
        </p:spPr>
        <p:txBody>
          <a:bodyPr wrap="none" rtlCol="0">
            <a:spAutoFit/>
          </a:bodyPr>
          <a:lstStyle/>
          <a:p>
            <a:pPr algn="ctr"/>
            <a:r>
              <a:rPr lang="en-US" sz="1200" dirty="0"/>
              <a:t>Register</a:t>
            </a:r>
          </a:p>
          <a:p>
            <a:pPr algn="ctr"/>
            <a:r>
              <a:rPr lang="en-US" sz="1200" dirty="0"/>
              <a:t>reference</a:t>
            </a:r>
          </a:p>
        </p:txBody>
      </p:sp>
      <p:sp>
        <p:nvSpPr>
          <p:cNvPr id="53" name="TextBox 52">
            <a:extLst>
              <a:ext uri="{FF2B5EF4-FFF2-40B4-BE49-F238E27FC236}">
                <a16:creationId xmlns:a16="http://schemas.microsoft.com/office/drawing/2014/main" id="{694C5B36-3978-EE4C-B423-A0BBDFA580A3}"/>
              </a:ext>
            </a:extLst>
          </p:cNvPr>
          <p:cNvSpPr txBox="1"/>
          <p:nvPr/>
        </p:nvSpPr>
        <p:spPr>
          <a:xfrm>
            <a:off x="3120792" y="5566537"/>
            <a:ext cx="832279" cy="461665"/>
          </a:xfrm>
          <a:prstGeom prst="rect">
            <a:avLst/>
          </a:prstGeom>
          <a:noFill/>
        </p:spPr>
        <p:txBody>
          <a:bodyPr wrap="none" rtlCol="0">
            <a:spAutoFit/>
          </a:bodyPr>
          <a:lstStyle/>
          <a:p>
            <a:pPr algn="ctr"/>
            <a:r>
              <a:rPr lang="en-US" sz="1200" dirty="0"/>
              <a:t>Level 1 $</a:t>
            </a:r>
          </a:p>
          <a:p>
            <a:pPr algn="ctr"/>
            <a:r>
              <a:rPr lang="en-US" sz="1200" dirty="0"/>
              <a:t>reference</a:t>
            </a:r>
          </a:p>
        </p:txBody>
      </p:sp>
      <p:sp>
        <p:nvSpPr>
          <p:cNvPr id="54" name="TextBox 53">
            <a:extLst>
              <a:ext uri="{FF2B5EF4-FFF2-40B4-BE49-F238E27FC236}">
                <a16:creationId xmlns:a16="http://schemas.microsoft.com/office/drawing/2014/main" id="{A911E277-AF7A-F14C-B517-E2E2C4E93177}"/>
              </a:ext>
            </a:extLst>
          </p:cNvPr>
          <p:cNvSpPr txBox="1"/>
          <p:nvPr/>
        </p:nvSpPr>
        <p:spPr>
          <a:xfrm>
            <a:off x="3876867" y="5566536"/>
            <a:ext cx="832279" cy="461665"/>
          </a:xfrm>
          <a:prstGeom prst="rect">
            <a:avLst/>
          </a:prstGeom>
          <a:noFill/>
        </p:spPr>
        <p:txBody>
          <a:bodyPr wrap="none" rtlCol="0">
            <a:spAutoFit/>
          </a:bodyPr>
          <a:lstStyle/>
          <a:p>
            <a:pPr algn="ctr"/>
            <a:r>
              <a:rPr lang="en-US" sz="1200" dirty="0"/>
              <a:t>Level 2 $</a:t>
            </a:r>
          </a:p>
          <a:p>
            <a:pPr algn="ctr"/>
            <a:r>
              <a:rPr lang="en-US" sz="1200" dirty="0"/>
              <a:t>reference</a:t>
            </a:r>
          </a:p>
        </p:txBody>
      </p:sp>
      <p:sp>
        <p:nvSpPr>
          <p:cNvPr id="56" name="TextBox 55">
            <a:extLst>
              <a:ext uri="{FF2B5EF4-FFF2-40B4-BE49-F238E27FC236}">
                <a16:creationId xmlns:a16="http://schemas.microsoft.com/office/drawing/2014/main" id="{C4C56D2D-A0EC-1B4B-A6C4-DD8BB8A9B4C2}"/>
              </a:ext>
            </a:extLst>
          </p:cNvPr>
          <p:cNvSpPr txBox="1"/>
          <p:nvPr/>
        </p:nvSpPr>
        <p:spPr>
          <a:xfrm>
            <a:off x="5339260" y="5566536"/>
            <a:ext cx="832279" cy="461665"/>
          </a:xfrm>
          <a:prstGeom prst="rect">
            <a:avLst/>
          </a:prstGeom>
          <a:noFill/>
        </p:spPr>
        <p:txBody>
          <a:bodyPr wrap="none" rtlCol="0">
            <a:spAutoFit/>
          </a:bodyPr>
          <a:lstStyle/>
          <a:p>
            <a:pPr algn="ctr"/>
            <a:r>
              <a:rPr lang="en-US" sz="1200" dirty="0"/>
              <a:t>Memory</a:t>
            </a:r>
          </a:p>
          <a:p>
            <a:pPr algn="ctr"/>
            <a:r>
              <a:rPr lang="en-US" sz="1200" dirty="0"/>
              <a:t>reference</a:t>
            </a:r>
          </a:p>
        </p:txBody>
      </p:sp>
      <p:sp>
        <p:nvSpPr>
          <p:cNvPr id="57" name="TextBox 56">
            <a:extLst>
              <a:ext uri="{FF2B5EF4-FFF2-40B4-BE49-F238E27FC236}">
                <a16:creationId xmlns:a16="http://schemas.microsoft.com/office/drawing/2014/main" id="{5FF33A66-DFCB-7B4C-9484-C61C7EA00C62}"/>
              </a:ext>
            </a:extLst>
          </p:cNvPr>
          <p:cNvSpPr txBox="1"/>
          <p:nvPr/>
        </p:nvSpPr>
        <p:spPr>
          <a:xfrm>
            <a:off x="7340606" y="5559219"/>
            <a:ext cx="1277915" cy="461665"/>
          </a:xfrm>
          <a:prstGeom prst="rect">
            <a:avLst/>
          </a:prstGeom>
          <a:noFill/>
        </p:spPr>
        <p:txBody>
          <a:bodyPr wrap="none" rtlCol="0">
            <a:spAutoFit/>
          </a:bodyPr>
          <a:lstStyle/>
          <a:p>
            <a:pPr algn="ctr"/>
            <a:r>
              <a:rPr lang="en-US" sz="1200" dirty="0"/>
              <a:t>FLASH memory</a:t>
            </a:r>
          </a:p>
          <a:p>
            <a:pPr algn="ctr"/>
            <a:r>
              <a:rPr lang="en-US" sz="1200" dirty="0"/>
              <a:t>reference</a:t>
            </a:r>
          </a:p>
        </p:txBody>
      </p:sp>
      <p:sp>
        <p:nvSpPr>
          <p:cNvPr id="61" name="TextBox 60">
            <a:extLst>
              <a:ext uri="{FF2B5EF4-FFF2-40B4-BE49-F238E27FC236}">
                <a16:creationId xmlns:a16="http://schemas.microsoft.com/office/drawing/2014/main" id="{0B236445-631F-2642-9C43-EBA2FFE66898}"/>
              </a:ext>
            </a:extLst>
          </p:cNvPr>
          <p:cNvSpPr txBox="1"/>
          <p:nvPr/>
        </p:nvSpPr>
        <p:spPr>
          <a:xfrm>
            <a:off x="262312" y="3355848"/>
            <a:ext cx="670376" cy="461665"/>
          </a:xfrm>
          <a:prstGeom prst="rect">
            <a:avLst/>
          </a:prstGeom>
          <a:noFill/>
        </p:spPr>
        <p:txBody>
          <a:bodyPr wrap="none" rtlCol="0">
            <a:spAutoFit/>
          </a:bodyPr>
          <a:lstStyle/>
          <a:p>
            <a:pPr algn="ctr"/>
            <a:r>
              <a:rPr lang="en-US" sz="1200" dirty="0"/>
              <a:t>Size:</a:t>
            </a:r>
          </a:p>
          <a:p>
            <a:pPr algn="ctr"/>
            <a:r>
              <a:rPr lang="en-US" sz="1200" dirty="0"/>
              <a:t>Speed:</a:t>
            </a:r>
          </a:p>
        </p:txBody>
      </p:sp>
      <p:sp>
        <p:nvSpPr>
          <p:cNvPr id="63" name="TextBox 62">
            <a:extLst>
              <a:ext uri="{FF2B5EF4-FFF2-40B4-BE49-F238E27FC236}">
                <a16:creationId xmlns:a16="http://schemas.microsoft.com/office/drawing/2014/main" id="{02DBF0FF-C59A-2947-BAF7-8DA461850795}"/>
              </a:ext>
            </a:extLst>
          </p:cNvPr>
          <p:cNvSpPr txBox="1"/>
          <p:nvPr/>
        </p:nvSpPr>
        <p:spPr>
          <a:xfrm>
            <a:off x="997614" y="3355847"/>
            <a:ext cx="934872" cy="461665"/>
          </a:xfrm>
          <a:prstGeom prst="rect">
            <a:avLst/>
          </a:prstGeom>
          <a:noFill/>
        </p:spPr>
        <p:txBody>
          <a:bodyPr wrap="none" rtlCol="0">
            <a:spAutoFit/>
          </a:bodyPr>
          <a:lstStyle/>
          <a:p>
            <a:pPr algn="ctr"/>
            <a:r>
              <a:rPr lang="en-US" sz="1200" dirty="0"/>
              <a:t>1000 bytes</a:t>
            </a:r>
          </a:p>
          <a:p>
            <a:pPr algn="ctr"/>
            <a:r>
              <a:rPr lang="en-US" sz="1200" dirty="0"/>
              <a:t>0.3 ns</a:t>
            </a:r>
          </a:p>
        </p:txBody>
      </p:sp>
      <p:sp>
        <p:nvSpPr>
          <p:cNvPr id="64" name="TextBox 63">
            <a:extLst>
              <a:ext uri="{FF2B5EF4-FFF2-40B4-BE49-F238E27FC236}">
                <a16:creationId xmlns:a16="http://schemas.microsoft.com/office/drawing/2014/main" id="{E900F623-36BD-5A4B-8810-7A2024F5F890}"/>
              </a:ext>
            </a:extLst>
          </p:cNvPr>
          <p:cNvSpPr txBox="1"/>
          <p:nvPr/>
        </p:nvSpPr>
        <p:spPr>
          <a:xfrm>
            <a:off x="2035963" y="3342361"/>
            <a:ext cx="577401" cy="461665"/>
          </a:xfrm>
          <a:prstGeom prst="rect">
            <a:avLst/>
          </a:prstGeom>
          <a:noFill/>
        </p:spPr>
        <p:txBody>
          <a:bodyPr wrap="none" rtlCol="0">
            <a:spAutoFit/>
          </a:bodyPr>
          <a:lstStyle/>
          <a:p>
            <a:pPr algn="ctr"/>
            <a:r>
              <a:rPr lang="en-US" sz="1200" dirty="0"/>
              <a:t>64 kB</a:t>
            </a:r>
          </a:p>
          <a:p>
            <a:pPr algn="ctr"/>
            <a:r>
              <a:rPr lang="en-US" sz="1200" dirty="0"/>
              <a:t>1 ns</a:t>
            </a:r>
          </a:p>
        </p:txBody>
      </p:sp>
      <p:sp>
        <p:nvSpPr>
          <p:cNvPr id="65" name="TextBox 64">
            <a:extLst>
              <a:ext uri="{FF2B5EF4-FFF2-40B4-BE49-F238E27FC236}">
                <a16:creationId xmlns:a16="http://schemas.microsoft.com/office/drawing/2014/main" id="{3121C6CA-B1E9-7847-B0F7-D4F53BBD21B6}"/>
              </a:ext>
            </a:extLst>
          </p:cNvPr>
          <p:cNvSpPr txBox="1"/>
          <p:nvPr/>
        </p:nvSpPr>
        <p:spPr>
          <a:xfrm>
            <a:off x="2746419" y="3355847"/>
            <a:ext cx="696024" cy="461665"/>
          </a:xfrm>
          <a:prstGeom prst="rect">
            <a:avLst/>
          </a:prstGeom>
          <a:noFill/>
        </p:spPr>
        <p:txBody>
          <a:bodyPr wrap="none" rtlCol="0">
            <a:spAutoFit/>
          </a:bodyPr>
          <a:lstStyle/>
          <a:p>
            <a:pPr algn="ctr"/>
            <a:r>
              <a:rPr lang="en-US" sz="1200" dirty="0"/>
              <a:t>256 kB</a:t>
            </a:r>
          </a:p>
          <a:p>
            <a:pPr algn="ctr"/>
            <a:r>
              <a:rPr lang="en-US" sz="1200" dirty="0"/>
              <a:t>3-10 ns</a:t>
            </a:r>
          </a:p>
        </p:txBody>
      </p:sp>
      <p:sp>
        <p:nvSpPr>
          <p:cNvPr id="66" name="TextBox 65">
            <a:extLst>
              <a:ext uri="{FF2B5EF4-FFF2-40B4-BE49-F238E27FC236}">
                <a16:creationId xmlns:a16="http://schemas.microsoft.com/office/drawing/2014/main" id="{A978C8F3-0741-4648-B43C-96C2BF8B1AC1}"/>
              </a:ext>
            </a:extLst>
          </p:cNvPr>
          <p:cNvSpPr txBox="1"/>
          <p:nvPr/>
        </p:nvSpPr>
        <p:spPr>
          <a:xfrm>
            <a:off x="3724873" y="3350623"/>
            <a:ext cx="780983" cy="461665"/>
          </a:xfrm>
          <a:prstGeom prst="rect">
            <a:avLst/>
          </a:prstGeom>
          <a:noFill/>
        </p:spPr>
        <p:txBody>
          <a:bodyPr wrap="none" rtlCol="0">
            <a:spAutoFit/>
          </a:bodyPr>
          <a:lstStyle/>
          <a:p>
            <a:pPr algn="ctr"/>
            <a:r>
              <a:rPr lang="en-US" sz="1200" dirty="0"/>
              <a:t>8-16 MB</a:t>
            </a:r>
          </a:p>
          <a:p>
            <a:pPr algn="ctr"/>
            <a:r>
              <a:rPr lang="en-US" sz="1200" dirty="0"/>
              <a:t>20-30 ns</a:t>
            </a:r>
          </a:p>
        </p:txBody>
      </p:sp>
      <p:sp>
        <p:nvSpPr>
          <p:cNvPr id="67" name="TextBox 66">
            <a:extLst>
              <a:ext uri="{FF2B5EF4-FFF2-40B4-BE49-F238E27FC236}">
                <a16:creationId xmlns:a16="http://schemas.microsoft.com/office/drawing/2014/main" id="{3B58F196-6CB8-2D4B-A12E-BC2F378D84CE}"/>
              </a:ext>
            </a:extLst>
          </p:cNvPr>
          <p:cNvSpPr txBox="1"/>
          <p:nvPr/>
        </p:nvSpPr>
        <p:spPr>
          <a:xfrm>
            <a:off x="5288280" y="3344141"/>
            <a:ext cx="865943" cy="461665"/>
          </a:xfrm>
          <a:prstGeom prst="rect">
            <a:avLst/>
          </a:prstGeom>
          <a:noFill/>
        </p:spPr>
        <p:txBody>
          <a:bodyPr wrap="none" rtlCol="0">
            <a:spAutoFit/>
          </a:bodyPr>
          <a:lstStyle/>
          <a:p>
            <a:pPr algn="ctr"/>
            <a:r>
              <a:rPr lang="en-US" sz="1200" dirty="0"/>
              <a:t>8-16 GB</a:t>
            </a:r>
          </a:p>
          <a:p>
            <a:pPr algn="ctr"/>
            <a:r>
              <a:rPr lang="en-US" sz="1200" dirty="0"/>
              <a:t>80-100 ns</a:t>
            </a:r>
          </a:p>
        </p:txBody>
      </p:sp>
      <p:sp>
        <p:nvSpPr>
          <p:cNvPr id="68" name="TextBox 67">
            <a:extLst>
              <a:ext uri="{FF2B5EF4-FFF2-40B4-BE49-F238E27FC236}">
                <a16:creationId xmlns:a16="http://schemas.microsoft.com/office/drawing/2014/main" id="{0FDF0BCA-572F-784A-83B2-554464DC236F}"/>
              </a:ext>
            </a:extLst>
          </p:cNvPr>
          <p:cNvSpPr txBox="1"/>
          <p:nvPr/>
        </p:nvSpPr>
        <p:spPr>
          <a:xfrm>
            <a:off x="7035238" y="3304717"/>
            <a:ext cx="1888659" cy="461665"/>
          </a:xfrm>
          <a:prstGeom prst="rect">
            <a:avLst/>
          </a:prstGeom>
          <a:noFill/>
        </p:spPr>
        <p:txBody>
          <a:bodyPr wrap="none" rtlCol="0">
            <a:spAutoFit/>
          </a:bodyPr>
          <a:lstStyle/>
          <a:p>
            <a:pPr algn="ctr"/>
            <a:r>
              <a:rPr lang="en-US" sz="1200" dirty="0"/>
              <a:t>1-8 TB</a:t>
            </a:r>
          </a:p>
          <a:p>
            <a:pPr algn="ctr"/>
            <a:r>
              <a:rPr lang="en-US" sz="1200" dirty="0"/>
              <a:t>5,000,000-10,000,000 ns</a:t>
            </a:r>
          </a:p>
        </p:txBody>
      </p:sp>
      <p:sp>
        <p:nvSpPr>
          <p:cNvPr id="69" name="TextBox 68">
            <a:extLst>
              <a:ext uri="{FF2B5EF4-FFF2-40B4-BE49-F238E27FC236}">
                <a16:creationId xmlns:a16="http://schemas.microsoft.com/office/drawing/2014/main" id="{69D98A8F-2E75-3842-99F0-21FE644BC53D}"/>
              </a:ext>
            </a:extLst>
          </p:cNvPr>
          <p:cNvSpPr txBox="1"/>
          <p:nvPr/>
        </p:nvSpPr>
        <p:spPr>
          <a:xfrm>
            <a:off x="1491065" y="6092562"/>
            <a:ext cx="670376" cy="461665"/>
          </a:xfrm>
          <a:prstGeom prst="rect">
            <a:avLst/>
          </a:prstGeom>
          <a:noFill/>
        </p:spPr>
        <p:txBody>
          <a:bodyPr wrap="none" rtlCol="0">
            <a:spAutoFit/>
          </a:bodyPr>
          <a:lstStyle/>
          <a:p>
            <a:pPr algn="ctr"/>
            <a:r>
              <a:rPr lang="en-US" sz="1200" dirty="0"/>
              <a:t>Size:</a:t>
            </a:r>
          </a:p>
          <a:p>
            <a:pPr algn="ctr"/>
            <a:r>
              <a:rPr lang="en-US" sz="1200" dirty="0"/>
              <a:t>Speed:</a:t>
            </a:r>
          </a:p>
        </p:txBody>
      </p:sp>
      <p:sp>
        <p:nvSpPr>
          <p:cNvPr id="70" name="TextBox 69">
            <a:extLst>
              <a:ext uri="{FF2B5EF4-FFF2-40B4-BE49-F238E27FC236}">
                <a16:creationId xmlns:a16="http://schemas.microsoft.com/office/drawing/2014/main" id="{788E5783-E4BD-B546-87E8-7836FD77FEF8}"/>
              </a:ext>
            </a:extLst>
          </p:cNvPr>
          <p:cNvSpPr txBox="1"/>
          <p:nvPr/>
        </p:nvSpPr>
        <p:spPr>
          <a:xfrm>
            <a:off x="2268847" y="6092561"/>
            <a:ext cx="849913" cy="461665"/>
          </a:xfrm>
          <a:prstGeom prst="rect">
            <a:avLst/>
          </a:prstGeom>
          <a:noFill/>
        </p:spPr>
        <p:txBody>
          <a:bodyPr wrap="none" rtlCol="0">
            <a:spAutoFit/>
          </a:bodyPr>
          <a:lstStyle/>
          <a:p>
            <a:pPr algn="ctr"/>
            <a:r>
              <a:rPr lang="en-US" sz="1200" dirty="0"/>
              <a:t>500 bytes</a:t>
            </a:r>
          </a:p>
          <a:p>
            <a:pPr algn="ctr"/>
            <a:r>
              <a:rPr lang="en-US" sz="1200" dirty="0"/>
              <a:t>0.3 ns</a:t>
            </a:r>
          </a:p>
        </p:txBody>
      </p:sp>
      <p:sp>
        <p:nvSpPr>
          <p:cNvPr id="71" name="TextBox 70">
            <a:extLst>
              <a:ext uri="{FF2B5EF4-FFF2-40B4-BE49-F238E27FC236}">
                <a16:creationId xmlns:a16="http://schemas.microsoft.com/office/drawing/2014/main" id="{3D2B6779-2155-764B-8D4C-0E58F3C823A9}"/>
              </a:ext>
            </a:extLst>
          </p:cNvPr>
          <p:cNvSpPr txBox="1"/>
          <p:nvPr/>
        </p:nvSpPr>
        <p:spPr>
          <a:xfrm>
            <a:off x="3264716" y="6079075"/>
            <a:ext cx="577401" cy="461665"/>
          </a:xfrm>
          <a:prstGeom prst="rect">
            <a:avLst/>
          </a:prstGeom>
          <a:noFill/>
        </p:spPr>
        <p:txBody>
          <a:bodyPr wrap="none" rtlCol="0">
            <a:spAutoFit/>
          </a:bodyPr>
          <a:lstStyle/>
          <a:p>
            <a:pPr algn="ctr"/>
            <a:r>
              <a:rPr lang="en-US" sz="1200" dirty="0"/>
              <a:t>64 kB</a:t>
            </a:r>
          </a:p>
          <a:p>
            <a:pPr algn="ctr"/>
            <a:r>
              <a:rPr lang="en-US" sz="1200" dirty="0"/>
              <a:t>2 ns</a:t>
            </a:r>
          </a:p>
        </p:txBody>
      </p:sp>
      <p:sp>
        <p:nvSpPr>
          <p:cNvPr id="72" name="TextBox 71">
            <a:extLst>
              <a:ext uri="{FF2B5EF4-FFF2-40B4-BE49-F238E27FC236}">
                <a16:creationId xmlns:a16="http://schemas.microsoft.com/office/drawing/2014/main" id="{589EB3C1-80A9-6A49-94FA-036628FB91EC}"/>
              </a:ext>
            </a:extLst>
          </p:cNvPr>
          <p:cNvSpPr txBox="1"/>
          <p:nvPr/>
        </p:nvSpPr>
        <p:spPr>
          <a:xfrm>
            <a:off x="3932693" y="6092561"/>
            <a:ext cx="780983" cy="461665"/>
          </a:xfrm>
          <a:prstGeom prst="rect">
            <a:avLst/>
          </a:prstGeom>
          <a:noFill/>
        </p:spPr>
        <p:txBody>
          <a:bodyPr wrap="none" rtlCol="0">
            <a:spAutoFit/>
          </a:bodyPr>
          <a:lstStyle/>
          <a:p>
            <a:pPr algn="ctr"/>
            <a:r>
              <a:rPr lang="en-US" sz="1200" dirty="0"/>
              <a:t>256 kB</a:t>
            </a:r>
          </a:p>
          <a:p>
            <a:pPr algn="ctr"/>
            <a:r>
              <a:rPr lang="en-US" sz="1200" dirty="0"/>
              <a:t>10-20 ns</a:t>
            </a:r>
          </a:p>
        </p:txBody>
      </p:sp>
      <p:sp>
        <p:nvSpPr>
          <p:cNvPr id="74" name="TextBox 73">
            <a:extLst>
              <a:ext uri="{FF2B5EF4-FFF2-40B4-BE49-F238E27FC236}">
                <a16:creationId xmlns:a16="http://schemas.microsoft.com/office/drawing/2014/main" id="{4C8F9523-C3E2-FF47-B66F-C745D5950AA2}"/>
              </a:ext>
            </a:extLst>
          </p:cNvPr>
          <p:cNvSpPr txBox="1"/>
          <p:nvPr/>
        </p:nvSpPr>
        <p:spPr>
          <a:xfrm>
            <a:off x="5271449" y="6092561"/>
            <a:ext cx="865943" cy="461665"/>
          </a:xfrm>
          <a:prstGeom prst="rect">
            <a:avLst/>
          </a:prstGeom>
          <a:noFill/>
        </p:spPr>
        <p:txBody>
          <a:bodyPr wrap="none" rtlCol="0">
            <a:spAutoFit/>
          </a:bodyPr>
          <a:lstStyle/>
          <a:p>
            <a:pPr algn="ctr"/>
            <a:r>
              <a:rPr lang="en-US" sz="1200" dirty="0"/>
              <a:t>4-6 GB</a:t>
            </a:r>
          </a:p>
          <a:p>
            <a:pPr algn="ctr"/>
            <a:r>
              <a:rPr lang="en-US" sz="1200" dirty="0"/>
              <a:t>80-100 ns</a:t>
            </a:r>
          </a:p>
        </p:txBody>
      </p:sp>
      <p:sp>
        <p:nvSpPr>
          <p:cNvPr id="76" name="TextBox 75">
            <a:extLst>
              <a:ext uri="{FF2B5EF4-FFF2-40B4-BE49-F238E27FC236}">
                <a16:creationId xmlns:a16="http://schemas.microsoft.com/office/drawing/2014/main" id="{E70BE238-D66F-174A-84FC-496EE65D75E0}"/>
              </a:ext>
            </a:extLst>
          </p:cNvPr>
          <p:cNvSpPr txBox="1"/>
          <p:nvPr/>
        </p:nvSpPr>
        <p:spPr>
          <a:xfrm>
            <a:off x="7285639" y="6092561"/>
            <a:ext cx="1377301" cy="461665"/>
          </a:xfrm>
          <a:prstGeom prst="rect">
            <a:avLst/>
          </a:prstGeom>
          <a:noFill/>
        </p:spPr>
        <p:txBody>
          <a:bodyPr wrap="none" rtlCol="0">
            <a:spAutoFit/>
          </a:bodyPr>
          <a:lstStyle/>
          <a:p>
            <a:pPr algn="ctr"/>
            <a:r>
              <a:rPr lang="en-US" sz="1200" dirty="0"/>
              <a:t>256-512 GB</a:t>
            </a:r>
          </a:p>
          <a:p>
            <a:pPr algn="ctr"/>
            <a:r>
              <a:rPr lang="en-US" sz="1200" dirty="0"/>
              <a:t>25,000-50,000 ns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a:extLst>
              <a:ext uri="{FF2B5EF4-FFF2-40B4-BE49-F238E27FC236}">
                <a16:creationId xmlns:a16="http://schemas.microsoft.com/office/drawing/2014/main" id="{D948E8C2-1153-B749-AD0C-06C97228717E}"/>
              </a:ext>
            </a:extLst>
          </p:cNvPr>
          <p:cNvSpPr>
            <a:spLocks noGrp="1" noChangeArrowheads="1"/>
          </p:cNvSpPr>
          <p:nvPr>
            <p:ph type="title"/>
          </p:nvPr>
        </p:nvSpPr>
        <p:spPr/>
        <p:txBody>
          <a:bodyPr/>
          <a:lstStyle/>
          <a:p>
            <a:r>
              <a:rPr lang="en-US" altLang="en-US"/>
              <a:t>Compiler Optimizations</a:t>
            </a:r>
          </a:p>
        </p:txBody>
      </p:sp>
      <p:sp>
        <p:nvSpPr>
          <p:cNvPr id="69634" name="Content Placeholder 2">
            <a:extLst>
              <a:ext uri="{FF2B5EF4-FFF2-40B4-BE49-F238E27FC236}">
                <a16:creationId xmlns:a16="http://schemas.microsoft.com/office/drawing/2014/main" id="{BB46DE88-8718-7849-B98A-918E20FDD208}"/>
              </a:ext>
            </a:extLst>
          </p:cNvPr>
          <p:cNvSpPr>
            <a:spLocks noGrp="1" noChangeArrowheads="1"/>
          </p:cNvSpPr>
          <p:nvPr>
            <p:ph idx="1"/>
          </p:nvPr>
        </p:nvSpPr>
        <p:spPr>
          <a:xfrm>
            <a:off x="3984625" y="1279525"/>
            <a:ext cx="4830763" cy="4911725"/>
          </a:xfrm>
        </p:spPr>
        <p:txBody>
          <a:bodyPr/>
          <a:lstStyle/>
          <a:p>
            <a:pPr lvl="1">
              <a:buFontTx/>
              <a:buNone/>
            </a:pPr>
            <a:r>
              <a:rPr lang="en-US" altLang="en-US" sz="1600" dirty="0">
                <a:latin typeface="Consolas" panose="020B0609020204030204" pitchFamily="49" charset="0"/>
                <a:cs typeface="Consolas" panose="020B0609020204030204" pitchFamily="49" charset="0"/>
              </a:rPr>
              <a:t>for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=0;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&lt; N;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	   </a:t>
            </a:r>
          </a:p>
          <a:p>
            <a:pPr lvl="1">
              <a:buFontTx/>
              <a:buNone/>
            </a:pPr>
            <a:r>
              <a:rPr lang="en-US" altLang="en-US" sz="1600" dirty="0">
                <a:latin typeface="Consolas" panose="020B0609020204030204" pitchFamily="49" charset="0"/>
                <a:cs typeface="Consolas" panose="020B0609020204030204" pitchFamily="49" charset="0"/>
              </a:rPr>
              <a:t>  for (j=0; j &lt; M; </a:t>
            </a:r>
            <a:r>
              <a:rPr lang="en-US" altLang="en-US" sz="1600" dirty="0" err="1">
                <a:latin typeface="Consolas" panose="020B0609020204030204" pitchFamily="49" charset="0"/>
                <a:cs typeface="Consolas" panose="020B0609020204030204" pitchFamily="49" charset="0"/>
              </a:rPr>
              <a:t>j++</a:t>
            </a:r>
            <a:r>
              <a:rPr lang="en-US" altLang="en-US" sz="1600" dirty="0">
                <a:latin typeface="Consolas" panose="020B0609020204030204" pitchFamily="49" charset="0"/>
                <a:cs typeface="Consolas" panose="020B0609020204030204" pitchFamily="49" charset="0"/>
              </a:rPr>
              <a:t>)</a:t>
            </a:r>
          </a:p>
          <a:p>
            <a:pPr lvl="1">
              <a:buFontTx/>
              <a:buNone/>
            </a:pPr>
            <a:r>
              <a:rPr lang="en-US" altLang="en-US" sz="1600" dirty="0">
                <a:latin typeface="Consolas" panose="020B0609020204030204" pitchFamily="49" charset="0"/>
                <a:cs typeface="Consolas" panose="020B0609020204030204" pitchFamily="49" charset="0"/>
              </a:rPr>
              <a:t>	  a[</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b[</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c[</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a:t>
            </a:r>
          </a:p>
          <a:p>
            <a:pPr lvl="1">
              <a:buFontTx/>
              <a:buNone/>
            </a:pPr>
            <a:endParaRPr lang="en-US" altLang="en-US" sz="1600" dirty="0">
              <a:latin typeface="Consolas" panose="020B0609020204030204" pitchFamily="49" charset="0"/>
              <a:cs typeface="Consolas" panose="020B0609020204030204" pitchFamily="49" charset="0"/>
            </a:endParaRPr>
          </a:p>
          <a:p>
            <a:pPr lvl="1">
              <a:buFontTx/>
              <a:buNone/>
            </a:pPr>
            <a:r>
              <a:rPr lang="en-US" altLang="en-US" sz="1600" dirty="0">
                <a:latin typeface="Consolas" panose="020B0609020204030204" pitchFamily="49" charset="0"/>
                <a:cs typeface="Consolas" panose="020B0609020204030204" pitchFamily="49" charset="0"/>
              </a:rPr>
              <a:t>for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=0;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&lt; N;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	   </a:t>
            </a:r>
          </a:p>
          <a:p>
            <a:pPr lvl="1">
              <a:buFontTx/>
              <a:buNone/>
            </a:pPr>
            <a:r>
              <a:rPr lang="en-US" altLang="en-US" sz="1600" dirty="0">
                <a:latin typeface="Consolas" panose="020B0609020204030204" pitchFamily="49" charset="0"/>
                <a:cs typeface="Consolas" panose="020B0609020204030204" pitchFamily="49" charset="0"/>
              </a:rPr>
              <a:t>  for (j=0; j &lt; M; </a:t>
            </a:r>
            <a:r>
              <a:rPr lang="en-US" altLang="en-US" sz="1600" dirty="0" err="1">
                <a:latin typeface="Consolas" panose="020B0609020204030204" pitchFamily="49" charset="0"/>
                <a:cs typeface="Consolas" panose="020B0609020204030204" pitchFamily="49" charset="0"/>
              </a:rPr>
              <a:t>j++</a:t>
            </a:r>
            <a:r>
              <a:rPr lang="en-US" altLang="en-US" sz="1600" dirty="0">
                <a:latin typeface="Consolas" panose="020B0609020204030204" pitchFamily="49" charset="0"/>
                <a:cs typeface="Consolas" panose="020B0609020204030204" pitchFamily="49" charset="0"/>
              </a:rPr>
              <a:t>)</a:t>
            </a:r>
          </a:p>
          <a:p>
            <a:pPr lvl="1">
              <a:buFontTx/>
              <a:buNone/>
            </a:pPr>
            <a:r>
              <a:rPr lang="en-US" altLang="en-US" sz="1600" dirty="0">
                <a:latin typeface="Consolas" panose="020B0609020204030204" pitchFamily="49" charset="0"/>
                <a:cs typeface="Consolas" panose="020B0609020204030204" pitchFamily="49" charset="0"/>
              </a:rPr>
              <a:t>	  d[</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a[</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c[</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a:t>
            </a:r>
          </a:p>
          <a:p>
            <a:pPr lvl="1">
              <a:buFontTx/>
              <a:buNone/>
            </a:pPr>
            <a:endParaRPr lang="en-US" altLang="en-US" dirty="0">
              <a:latin typeface="Consolas" panose="020B0609020204030204" pitchFamily="49" charset="0"/>
              <a:cs typeface="Consolas" panose="020B0609020204030204" pitchFamily="49" charset="0"/>
            </a:endParaRPr>
          </a:p>
          <a:p>
            <a:pPr lvl="1">
              <a:buFontTx/>
              <a:buNone/>
            </a:pPr>
            <a:endParaRPr lang="en-US" altLang="en-US" dirty="0">
              <a:latin typeface="Consolas" panose="020B0609020204030204" pitchFamily="49" charset="0"/>
              <a:cs typeface="Consolas" panose="020B0609020204030204" pitchFamily="49" charset="0"/>
            </a:endParaRPr>
          </a:p>
          <a:p>
            <a:pPr lvl="1">
              <a:buFontTx/>
              <a:buNone/>
            </a:pPr>
            <a:endParaRPr lang="en-US" altLang="en-US" dirty="0">
              <a:latin typeface="Consolas" panose="020B0609020204030204" pitchFamily="49" charset="0"/>
              <a:cs typeface="Consolas" panose="020B0609020204030204" pitchFamily="49" charset="0"/>
            </a:endParaRPr>
          </a:p>
          <a:p>
            <a:pPr lvl="1">
              <a:buFontTx/>
              <a:buNone/>
            </a:pPr>
            <a:r>
              <a:rPr lang="en-US" altLang="en-US" sz="1600" dirty="0">
                <a:latin typeface="Consolas" panose="020B0609020204030204" pitchFamily="49" charset="0"/>
                <a:cs typeface="Consolas" panose="020B0609020204030204" pitchFamily="49" charset="0"/>
              </a:rPr>
              <a:t>for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=0;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&lt; N;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	   </a:t>
            </a:r>
          </a:p>
          <a:p>
            <a:pPr lvl="1">
              <a:buFontTx/>
              <a:buNone/>
            </a:pPr>
            <a:r>
              <a:rPr lang="en-US" altLang="en-US" sz="1600" dirty="0">
                <a:latin typeface="Consolas" panose="020B0609020204030204" pitchFamily="49" charset="0"/>
                <a:cs typeface="Consolas" panose="020B0609020204030204" pitchFamily="49" charset="0"/>
              </a:rPr>
              <a:t>  for (j=0; j &lt; M; </a:t>
            </a:r>
            <a:r>
              <a:rPr lang="en-US" altLang="en-US" sz="1600" dirty="0" err="1">
                <a:latin typeface="Consolas" panose="020B0609020204030204" pitchFamily="49" charset="0"/>
                <a:cs typeface="Consolas" panose="020B0609020204030204" pitchFamily="49" charset="0"/>
              </a:rPr>
              <a:t>j++</a:t>
            </a:r>
            <a:r>
              <a:rPr lang="en-US" altLang="en-US" sz="1600" dirty="0">
                <a:latin typeface="Consolas" panose="020B0609020204030204" pitchFamily="49" charset="0"/>
                <a:cs typeface="Consolas" panose="020B0609020204030204" pitchFamily="49" charset="0"/>
              </a:rPr>
              <a:t>) {</a:t>
            </a:r>
          </a:p>
          <a:p>
            <a:pPr lvl="1">
              <a:buFontTx/>
              <a:buNone/>
            </a:pPr>
            <a:r>
              <a:rPr lang="en-US" altLang="en-US" sz="1600" dirty="0">
                <a:latin typeface="Consolas" panose="020B0609020204030204" pitchFamily="49" charset="0"/>
                <a:cs typeface="Consolas" panose="020B0609020204030204" pitchFamily="49" charset="0"/>
              </a:rPr>
              <a:t>	  a[</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b[</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c[</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a:t>
            </a:r>
          </a:p>
          <a:p>
            <a:pPr lvl="1">
              <a:buFontTx/>
              <a:buNone/>
            </a:pPr>
            <a:r>
              <a:rPr lang="en-US" altLang="en-US" sz="1600" dirty="0">
                <a:latin typeface="Consolas" panose="020B0609020204030204" pitchFamily="49" charset="0"/>
                <a:cs typeface="Consolas" panose="020B0609020204030204" pitchFamily="49" charset="0"/>
              </a:rPr>
              <a:t>	  d[</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a[</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 * c[</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][j];</a:t>
            </a:r>
          </a:p>
          <a:p>
            <a:pPr lvl="1">
              <a:buFontTx/>
              <a:buNone/>
            </a:pPr>
            <a:r>
              <a:rPr lang="en-US" altLang="en-US" sz="1600" dirty="0">
                <a:latin typeface="Consolas" panose="020B0609020204030204" pitchFamily="49" charset="0"/>
                <a:cs typeface="Consolas" panose="020B0609020204030204" pitchFamily="49" charset="0"/>
              </a:rPr>
              <a:t>  }</a:t>
            </a:r>
          </a:p>
        </p:txBody>
      </p:sp>
      <p:sp>
        <p:nvSpPr>
          <p:cNvPr id="69635" name="Down Arrow 4">
            <a:extLst>
              <a:ext uri="{FF2B5EF4-FFF2-40B4-BE49-F238E27FC236}">
                <a16:creationId xmlns:a16="http://schemas.microsoft.com/office/drawing/2014/main" id="{263B193C-17AD-7449-9D4B-E2847281F983}"/>
              </a:ext>
            </a:extLst>
          </p:cNvPr>
          <p:cNvSpPr>
            <a:spLocks noChangeArrowheads="1"/>
          </p:cNvSpPr>
          <p:nvPr/>
        </p:nvSpPr>
        <p:spPr bwMode="auto">
          <a:xfrm>
            <a:off x="6132513" y="3657600"/>
            <a:ext cx="369887" cy="560388"/>
          </a:xfrm>
          <a:prstGeom prst="downArrow">
            <a:avLst>
              <a:gd name="adj1" fmla="val 50000"/>
              <a:gd name="adj2" fmla="val 50080"/>
            </a:avLst>
          </a:prstGeom>
          <a:solidFill>
            <a:schemeClr val="accent1"/>
          </a:solidFill>
          <a:ln w="9525">
            <a:solidFill>
              <a:schemeClr val="tx1"/>
            </a:solidFill>
            <a:round/>
            <a:headEnd/>
            <a:tailEnd/>
          </a:ln>
        </p:spPr>
        <p:txBody>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a:p>
        </p:txBody>
      </p:sp>
      <p:sp>
        <p:nvSpPr>
          <p:cNvPr id="6" name="TextBox 5">
            <a:extLst>
              <a:ext uri="{FF2B5EF4-FFF2-40B4-BE49-F238E27FC236}">
                <a16:creationId xmlns:a16="http://schemas.microsoft.com/office/drawing/2014/main" id="{7A006969-C57D-EC4E-9FD9-60D263B0F088}"/>
              </a:ext>
            </a:extLst>
          </p:cNvPr>
          <p:cNvSpPr txBox="1"/>
          <p:nvPr/>
        </p:nvSpPr>
        <p:spPr>
          <a:xfrm>
            <a:off x="501650" y="1231900"/>
            <a:ext cx="3432175" cy="4032250"/>
          </a:xfrm>
          <a:prstGeom prst="rect">
            <a:avLst/>
          </a:prstGeom>
          <a:noFill/>
        </p:spPr>
        <p:txBody>
          <a:bodyPr>
            <a:spAutoFit/>
          </a:bodyPr>
          <a:lstStyle/>
          <a:p>
            <a:pPr marL="342900" indent="-342900" eaLnBrk="1" hangingPunct="1">
              <a:spcBef>
                <a:spcPts val="1200"/>
              </a:spcBef>
              <a:buFont typeface="Arial"/>
              <a:buChar char="•"/>
              <a:defRPr/>
            </a:pPr>
            <a:r>
              <a:rPr lang="en-US" dirty="0">
                <a:latin typeface="Candara" panose="020E0502030303020204" pitchFamily="34" charset="0"/>
                <a:ea typeface="ＭＳ Ｐゴシック" charset="0"/>
              </a:rPr>
              <a:t>What optimization(s) do you see?</a:t>
            </a:r>
          </a:p>
          <a:p>
            <a:pPr marL="342900" indent="-342900" eaLnBrk="1" hangingPunct="1">
              <a:spcBef>
                <a:spcPts val="1200"/>
              </a:spcBef>
              <a:buFont typeface="Arial"/>
              <a:buChar char="•"/>
              <a:defRPr/>
            </a:pPr>
            <a:endParaRPr lang="en-US" dirty="0">
              <a:latin typeface="Candara" panose="020E0502030303020204" pitchFamily="34" charset="0"/>
              <a:ea typeface="ＭＳ Ｐゴシック" charset="0"/>
            </a:endParaRPr>
          </a:p>
          <a:p>
            <a:pPr marL="342900" indent="-342900" eaLnBrk="1" hangingPunct="1">
              <a:spcBef>
                <a:spcPts val="1200"/>
              </a:spcBef>
              <a:buFont typeface="Arial"/>
              <a:buChar char="•"/>
              <a:defRPr/>
            </a:pPr>
            <a:r>
              <a:rPr lang="en-US" dirty="0">
                <a:latin typeface="Candara" panose="020E0502030303020204" pitchFamily="34" charset="0"/>
                <a:ea typeface="ＭＳ Ｐゴシック" charset="0"/>
              </a:rPr>
              <a:t>How does the optimization(s) improve locality?</a:t>
            </a:r>
          </a:p>
          <a:p>
            <a:pPr eaLnBrk="1" hangingPunct="1">
              <a:spcBef>
                <a:spcPts val="1200"/>
              </a:spcBef>
              <a:defRPr/>
            </a:pPr>
            <a:endParaRPr lang="en-US" dirty="0">
              <a:latin typeface="Candara" panose="020E0502030303020204" pitchFamily="34" charset="0"/>
              <a:ea typeface="ＭＳ Ｐゴシック" charset="0"/>
            </a:endParaRPr>
          </a:p>
          <a:p>
            <a:pPr marL="342900" indent="-342900" eaLnBrk="1" hangingPunct="1">
              <a:spcBef>
                <a:spcPts val="1200"/>
              </a:spcBef>
              <a:buFont typeface="Arial"/>
              <a:buChar char="•"/>
              <a:defRPr/>
            </a:pPr>
            <a:r>
              <a:rPr lang="en-US" dirty="0">
                <a:latin typeface="Candara" panose="020E0502030303020204" pitchFamily="34" charset="0"/>
                <a:ea typeface="ＭＳ Ｐゴシック" charset="0"/>
              </a:rPr>
              <a:t>What locality is improved?</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a:extLst>
              <a:ext uri="{FF2B5EF4-FFF2-40B4-BE49-F238E27FC236}">
                <a16:creationId xmlns:a16="http://schemas.microsoft.com/office/drawing/2014/main" id="{210E433D-CDC6-D64F-AFA7-5AF094BF435E}"/>
              </a:ext>
            </a:extLst>
          </p:cNvPr>
          <p:cNvSpPr>
            <a:spLocks noGrp="1" noChangeArrowheads="1"/>
          </p:cNvSpPr>
          <p:nvPr>
            <p:ph type="title"/>
          </p:nvPr>
        </p:nvSpPr>
        <p:spPr>
          <a:xfrm>
            <a:off x="457200" y="346075"/>
            <a:ext cx="8229600" cy="762000"/>
          </a:xfrm>
        </p:spPr>
        <p:txBody>
          <a:bodyPr/>
          <a:lstStyle/>
          <a:p>
            <a:pPr eaLnBrk="1" hangingPunct="1"/>
            <a:r>
              <a:rPr lang="en-US" altLang="en-US" dirty="0"/>
              <a:t>Impact of Cache Coherence in Multicore CPUs</a:t>
            </a:r>
          </a:p>
        </p:txBody>
      </p:sp>
      <p:pic>
        <p:nvPicPr>
          <p:cNvPr id="70658" name="Picture 3">
            <a:extLst>
              <a:ext uri="{FF2B5EF4-FFF2-40B4-BE49-F238E27FC236}">
                <a16:creationId xmlns:a16="http://schemas.microsoft.com/office/drawing/2014/main" id="{48C85696-CC9D-6B40-935A-0B78B0A85B4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70000" y="1463675"/>
            <a:ext cx="6746875" cy="442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a:extLst>
              <a:ext uri="{FF2B5EF4-FFF2-40B4-BE49-F238E27FC236}">
                <a16:creationId xmlns:a16="http://schemas.microsoft.com/office/drawing/2014/main" id="{D1FC36E3-953C-B14D-8829-17E743FE1621}"/>
              </a:ext>
            </a:extLst>
          </p:cNvPr>
          <p:cNvSpPr>
            <a:spLocks noGrp="1" noChangeArrowheads="1"/>
          </p:cNvSpPr>
          <p:nvPr>
            <p:ph type="title"/>
          </p:nvPr>
        </p:nvSpPr>
        <p:spPr/>
        <p:txBody>
          <a:bodyPr/>
          <a:lstStyle/>
          <a:p>
            <a:r>
              <a:rPr lang="en-US" altLang="en-US"/>
              <a:t>Compiler Optimizations</a:t>
            </a:r>
            <a:endParaRPr lang="en-AU" altLang="en-US"/>
          </a:p>
        </p:txBody>
      </p:sp>
      <p:sp>
        <p:nvSpPr>
          <p:cNvPr id="72706" name="Rectangle 3">
            <a:extLst>
              <a:ext uri="{FF2B5EF4-FFF2-40B4-BE49-F238E27FC236}">
                <a16:creationId xmlns:a16="http://schemas.microsoft.com/office/drawing/2014/main" id="{AC8A944B-6028-0F4D-B93A-9BFCE9151D88}"/>
              </a:ext>
            </a:extLst>
          </p:cNvPr>
          <p:cNvSpPr>
            <a:spLocks noGrp="1" noChangeArrowheads="1"/>
          </p:cNvSpPr>
          <p:nvPr>
            <p:ph type="body" idx="1"/>
          </p:nvPr>
        </p:nvSpPr>
        <p:spPr>
          <a:xfrm>
            <a:off x="241300" y="1219200"/>
            <a:ext cx="8902700" cy="5105400"/>
          </a:xfrm>
        </p:spPr>
        <p:txBody>
          <a:bodyPr/>
          <a:lstStyle/>
          <a:p>
            <a:r>
              <a:rPr lang="en-US" altLang="en-US"/>
              <a:t>Blocking</a:t>
            </a:r>
          </a:p>
          <a:p>
            <a:pPr lvl="1"/>
            <a:r>
              <a:rPr lang="en-US" altLang="en-US"/>
              <a:t>Instead of accessing entire rows or columns, subdivide matrices into blocks</a:t>
            </a:r>
          </a:p>
          <a:p>
            <a:pPr lvl="1"/>
            <a:r>
              <a:rPr lang="en-US" altLang="en-US"/>
              <a:t>Requires more memory accesses but improves locality of accesses</a:t>
            </a:r>
          </a:p>
          <a:p>
            <a:pPr lvl="1">
              <a:spcBef>
                <a:spcPts val="1225"/>
              </a:spcBef>
              <a:buFontTx/>
              <a:buNone/>
            </a:pPr>
            <a:r>
              <a:rPr lang="en-US" altLang="en-US" sz="1600">
                <a:latin typeface="Consolas" panose="020B0609020204030204" pitchFamily="49" charset="0"/>
                <a:cs typeface="Consolas" panose="020B0609020204030204" pitchFamily="49" charset="0"/>
              </a:rPr>
              <a:t>/* Before */			/* After */</a:t>
            </a:r>
          </a:p>
          <a:p>
            <a:pPr lvl="1">
              <a:buFontTx/>
              <a:buNone/>
            </a:pPr>
            <a:r>
              <a:rPr lang="en-US" altLang="en-US" sz="1600">
                <a:latin typeface="Consolas" panose="020B0609020204030204" pitchFamily="49" charset="0"/>
                <a:cs typeface="Consolas" panose="020B0609020204030204" pitchFamily="49" charset="0"/>
              </a:rPr>
              <a:t>for (i=0; i&lt;N; i++)		for (jj=0; jj&lt;N; jj+=B)</a:t>
            </a:r>
          </a:p>
          <a:p>
            <a:pPr lvl="1">
              <a:buFontTx/>
              <a:buNone/>
            </a:pPr>
            <a:r>
              <a:rPr lang="en-US" altLang="en-US" sz="1600">
                <a:latin typeface="Consolas" panose="020B0609020204030204" pitchFamily="49" charset="0"/>
                <a:cs typeface="Consolas" panose="020B0609020204030204" pitchFamily="49" charset="0"/>
              </a:rPr>
              <a:t>	for (j=0; j&lt;N; j++)	  for (kk=0; kk&lt;N; kk+=B)</a:t>
            </a:r>
          </a:p>
          <a:p>
            <a:pPr lvl="1">
              <a:buFontTx/>
              <a:buNone/>
            </a:pPr>
            <a:r>
              <a:rPr lang="en-US" altLang="en-US" sz="1600">
                <a:latin typeface="Consolas" panose="020B0609020204030204" pitchFamily="49" charset="0"/>
                <a:cs typeface="Consolas" panose="020B0609020204030204" pitchFamily="49" charset="0"/>
              </a:rPr>
              <a:t>		{  r=0;			    for (i=0; i&lt;N; i++)</a:t>
            </a:r>
          </a:p>
          <a:p>
            <a:pPr lvl="1">
              <a:buFontTx/>
              <a:buNone/>
            </a:pPr>
            <a:r>
              <a:rPr lang="en-US" altLang="en-US" sz="1600">
                <a:latin typeface="Consolas" panose="020B0609020204030204" pitchFamily="49" charset="0"/>
                <a:cs typeface="Consolas" panose="020B0609020204030204" pitchFamily="49" charset="0"/>
              </a:rPr>
              <a:t>		   for (k=0; k&lt;N; k++)	      for (j=jj; j&lt;min(jj+B,N); j++)</a:t>
            </a:r>
          </a:p>
          <a:p>
            <a:pPr lvl="1">
              <a:buFontTx/>
              <a:buNone/>
            </a:pPr>
            <a:r>
              <a:rPr lang="en-US" altLang="en-US" sz="1600">
                <a:latin typeface="Consolas" panose="020B0609020204030204" pitchFamily="49" charset="0"/>
                <a:cs typeface="Consolas" panose="020B0609020204030204" pitchFamily="49" charset="0"/>
              </a:rPr>
              <a:t>		     r=r+y[i][k]*z[k][j];	{  r=0;</a:t>
            </a:r>
          </a:p>
          <a:p>
            <a:pPr lvl="1">
              <a:buFontTx/>
              <a:buNone/>
            </a:pPr>
            <a:r>
              <a:rPr lang="en-US" altLang="en-US" sz="1600">
                <a:latin typeface="Consolas" panose="020B0609020204030204" pitchFamily="49" charset="0"/>
                <a:cs typeface="Consolas" panose="020B0609020204030204" pitchFamily="49" charset="0"/>
              </a:rPr>
              <a:t>		   x[i][j] += r;		   	   for (k=kk; k&lt;min(kk+B,N); k++)</a:t>
            </a:r>
          </a:p>
          <a:p>
            <a:pPr lvl="1">
              <a:buFontTx/>
              <a:buNone/>
            </a:pPr>
            <a:r>
              <a:rPr lang="en-US" altLang="en-US" sz="1600">
                <a:latin typeface="Consolas" panose="020B0609020204030204" pitchFamily="49" charset="0"/>
                <a:cs typeface="Consolas" panose="020B0609020204030204" pitchFamily="49" charset="0"/>
              </a:rPr>
              <a:t>		};				     r=r+y[i][k]*z[k][j];</a:t>
            </a:r>
          </a:p>
          <a:p>
            <a:pPr lvl="1">
              <a:buFontTx/>
              <a:buNone/>
            </a:pPr>
            <a:r>
              <a:rPr lang="en-US" altLang="en-US" sz="1600">
                <a:latin typeface="Consolas" panose="020B0609020204030204" pitchFamily="49" charset="0"/>
                <a:cs typeface="Consolas" panose="020B0609020204030204" pitchFamily="49" charset="0"/>
              </a:rPr>
              <a:t>						   x[i][j] +=r;</a:t>
            </a:r>
          </a:p>
          <a:p>
            <a:pPr lvl="1">
              <a:buFontTx/>
              <a:buNone/>
            </a:pPr>
            <a:r>
              <a:rPr lang="en-US" altLang="en-US" sz="1600">
                <a:latin typeface="Consolas" panose="020B0609020204030204" pitchFamily="49" charset="0"/>
                <a:cs typeface="Consolas" panose="020B0609020204030204" pitchFamily="49" charset="0"/>
              </a:rPr>
              <a:t>						}</a:t>
            </a:r>
            <a:endParaRPr lang="en-US" altLang="en-US" sz="1400">
              <a:latin typeface="Consolas" panose="020B0609020204030204" pitchFamily="49" charset="0"/>
              <a:cs typeface="Consolas" panose="020B0609020204030204" pitchFamily="49" charset="0"/>
            </a:endParaRPr>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a:extLst>
              <a:ext uri="{FF2B5EF4-FFF2-40B4-BE49-F238E27FC236}">
                <a16:creationId xmlns:a16="http://schemas.microsoft.com/office/drawing/2014/main" id="{6474FEFB-C8C8-1540-810E-A8FD3441C2FC}"/>
              </a:ext>
            </a:extLst>
          </p:cNvPr>
          <p:cNvSpPr>
            <a:spLocks noGrp="1" noChangeArrowheads="1"/>
          </p:cNvSpPr>
          <p:nvPr>
            <p:ph type="title"/>
          </p:nvPr>
        </p:nvSpPr>
        <p:spPr/>
        <p:txBody>
          <a:bodyPr/>
          <a:lstStyle/>
          <a:p>
            <a:r>
              <a:rPr lang="en-US" altLang="en-US" dirty="0"/>
              <a:t>Advanced Optimizations for Caching</a:t>
            </a:r>
          </a:p>
        </p:txBody>
      </p:sp>
      <p:sp>
        <p:nvSpPr>
          <p:cNvPr id="74754" name="Content Placeholder 2">
            <a:extLst>
              <a:ext uri="{FF2B5EF4-FFF2-40B4-BE49-F238E27FC236}">
                <a16:creationId xmlns:a16="http://schemas.microsoft.com/office/drawing/2014/main" id="{46AF00A6-2CFA-EE48-96EA-4EBDDC6793A7}"/>
              </a:ext>
            </a:extLst>
          </p:cNvPr>
          <p:cNvSpPr>
            <a:spLocks noGrp="1" noChangeArrowheads="1"/>
          </p:cNvSpPr>
          <p:nvPr>
            <p:ph idx="1"/>
          </p:nvPr>
        </p:nvSpPr>
        <p:spPr>
          <a:xfrm>
            <a:off x="685800" y="1153569"/>
            <a:ext cx="7772400" cy="5095875"/>
          </a:xfrm>
        </p:spPr>
        <p:txBody>
          <a:bodyPr/>
          <a:lstStyle/>
          <a:p>
            <a:r>
              <a:rPr lang="en-US" altLang="en-US" dirty="0"/>
              <a:t>Reduce Hit Time</a:t>
            </a:r>
          </a:p>
          <a:p>
            <a:pPr lvl="1">
              <a:buFontTx/>
              <a:buNone/>
            </a:pPr>
            <a:r>
              <a:rPr lang="en-US" altLang="en-US" dirty="0"/>
              <a:t>(1) Small &amp; simple first-level $ and (2) way prediction</a:t>
            </a:r>
          </a:p>
          <a:p>
            <a:pPr lvl="2"/>
            <a:r>
              <a:rPr lang="en-US" altLang="en-US" dirty="0">
                <a:solidFill>
                  <a:srgbClr val="A6A6A6"/>
                </a:solidFill>
              </a:rPr>
              <a:t>Side effect:  Reduce power consumption</a:t>
            </a:r>
          </a:p>
          <a:p>
            <a:r>
              <a:rPr lang="en-US" altLang="en-US" dirty="0"/>
              <a:t>Increase Cache Bandwidth</a:t>
            </a:r>
          </a:p>
          <a:p>
            <a:pPr lvl="1">
              <a:buFontTx/>
              <a:buNone/>
            </a:pPr>
            <a:r>
              <a:rPr lang="en-US" altLang="en-US" dirty="0"/>
              <a:t>(3) Pipelined $, (4) non-blocking $, and (5) multi-banked $</a:t>
            </a:r>
          </a:p>
          <a:p>
            <a:pPr lvl="2"/>
            <a:r>
              <a:rPr lang="en-US" altLang="en-US" dirty="0">
                <a:solidFill>
                  <a:srgbClr val="A6A6A6"/>
                </a:solidFill>
              </a:rPr>
              <a:t>Side effect:  Varying impacts on power consumption</a:t>
            </a:r>
          </a:p>
          <a:p>
            <a:r>
              <a:rPr lang="en-US" altLang="en-US" dirty="0"/>
              <a:t>Reduce Miss Penalty</a:t>
            </a:r>
          </a:p>
          <a:p>
            <a:pPr lvl="1">
              <a:buFontTx/>
              <a:buNone/>
            </a:pPr>
            <a:r>
              <a:rPr lang="en-US" altLang="en-US" dirty="0"/>
              <a:t>(6) Critical word first and (7) merging write buffers</a:t>
            </a:r>
          </a:p>
          <a:p>
            <a:pPr lvl="2"/>
            <a:r>
              <a:rPr lang="en-US" altLang="en-US" dirty="0">
                <a:solidFill>
                  <a:srgbClr val="A6A6A6"/>
                </a:solidFill>
              </a:rPr>
              <a:t>Side effect:  Little impact on power</a:t>
            </a:r>
          </a:p>
          <a:p>
            <a:r>
              <a:rPr lang="en-US" altLang="en-US" dirty="0"/>
              <a:t>Reduce Miss Rate</a:t>
            </a:r>
          </a:p>
          <a:p>
            <a:pPr lvl="1">
              <a:buFontTx/>
              <a:buNone/>
            </a:pPr>
            <a:r>
              <a:rPr lang="en-US" altLang="en-US" dirty="0"/>
              <a:t>(8) Compiler optimizations.  </a:t>
            </a:r>
            <a:r>
              <a:rPr lang="en-US" altLang="en-US" sz="1800" dirty="0">
                <a:solidFill>
                  <a:srgbClr val="A6A6A6"/>
                </a:solidFill>
              </a:rPr>
              <a:t>Side effect: Reduces power consumption</a:t>
            </a:r>
            <a:endParaRPr lang="en-US" altLang="en-US" dirty="0">
              <a:solidFill>
                <a:srgbClr val="A6A6A6"/>
              </a:solidFill>
            </a:endParaRPr>
          </a:p>
          <a:p>
            <a:r>
              <a:rPr lang="en-US" altLang="en-US" dirty="0"/>
              <a:t>Reduce Miss Penalty or Miss Rate via Parallelism</a:t>
            </a:r>
          </a:p>
          <a:p>
            <a:pPr lvl="1">
              <a:buFontTx/>
              <a:buNone/>
            </a:pPr>
            <a:r>
              <a:rPr lang="en-US" altLang="en-US" dirty="0">
                <a:solidFill>
                  <a:srgbClr val="FF0000"/>
                </a:solidFill>
              </a:rPr>
              <a:t>(9) Hardware pre-fetching and (10) compiler pre-fetching</a:t>
            </a:r>
          </a:p>
        </p:txBody>
      </p:sp>
      <p:sp>
        <p:nvSpPr>
          <p:cNvPr id="6" name="TextBox 1">
            <a:extLst>
              <a:ext uri="{FF2B5EF4-FFF2-40B4-BE49-F238E27FC236}">
                <a16:creationId xmlns:a16="http://schemas.microsoft.com/office/drawing/2014/main" id="{59C3481B-66F7-E147-8371-E5643CD6AA04}"/>
              </a:ext>
            </a:extLst>
          </p:cNvPr>
          <p:cNvSpPr txBox="1">
            <a:spLocks noChangeArrowheads="1"/>
          </p:cNvSpPr>
          <p:nvPr/>
        </p:nvSpPr>
        <p:spPr bwMode="auto">
          <a:xfrm>
            <a:off x="7520487" y="1228725"/>
            <a:ext cx="1422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17780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2000" u="sng" dirty="0">
                <a:solidFill>
                  <a:srgbClr val="0000FF"/>
                </a:solidFill>
                <a:latin typeface="Candara" panose="020E0502030303020204" pitchFamily="34" charset="0"/>
              </a:rPr>
              <a:t>Key</a:t>
            </a:r>
          </a:p>
          <a:p>
            <a:pPr lvl="1" eaLnBrk="1" hangingPunct="1">
              <a:spcBef>
                <a:spcPct val="0"/>
              </a:spcBef>
              <a:buFontTx/>
              <a:buNone/>
            </a:pPr>
            <a:r>
              <a:rPr lang="en-US" altLang="en-US" dirty="0">
                <a:solidFill>
                  <a:srgbClr val="0000FF"/>
                </a:solidFill>
                <a:latin typeface="Candara" panose="020E0502030303020204" pitchFamily="34" charset="0"/>
              </a:rPr>
              <a:t>$ = cache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81DD052C-CAFB-9E4D-A38D-C11613DF3820}"/>
              </a:ext>
            </a:extLst>
          </p:cNvPr>
          <p:cNvSpPr>
            <a:spLocks noGrp="1" noChangeArrowheads="1"/>
          </p:cNvSpPr>
          <p:nvPr>
            <p:ph type="title"/>
          </p:nvPr>
        </p:nvSpPr>
        <p:spPr/>
        <p:txBody>
          <a:bodyPr/>
          <a:lstStyle/>
          <a:p>
            <a:r>
              <a:rPr lang="en-US" altLang="en-US"/>
              <a:t>Hardware Prefetching</a:t>
            </a:r>
            <a:endParaRPr lang="en-AU" altLang="en-US"/>
          </a:p>
        </p:txBody>
      </p:sp>
      <p:sp>
        <p:nvSpPr>
          <p:cNvPr id="76802" name="Rectangle 3">
            <a:extLst>
              <a:ext uri="{FF2B5EF4-FFF2-40B4-BE49-F238E27FC236}">
                <a16:creationId xmlns:a16="http://schemas.microsoft.com/office/drawing/2014/main" id="{9EDD6271-9401-AC47-8EBC-FE448C475E1D}"/>
              </a:ext>
            </a:extLst>
          </p:cNvPr>
          <p:cNvSpPr>
            <a:spLocks noGrp="1" noChangeArrowheads="1"/>
          </p:cNvSpPr>
          <p:nvPr>
            <p:ph type="body" idx="1"/>
          </p:nvPr>
        </p:nvSpPr>
        <p:spPr>
          <a:xfrm>
            <a:off x="685800" y="1219200"/>
            <a:ext cx="8229600" cy="5105400"/>
          </a:xfrm>
        </p:spPr>
        <p:txBody>
          <a:bodyPr/>
          <a:lstStyle/>
          <a:p>
            <a:r>
              <a:rPr lang="en-US" altLang="en-US"/>
              <a:t>Fetch two blocks on miss (include next sequential block)</a:t>
            </a:r>
          </a:p>
        </p:txBody>
      </p:sp>
      <p:sp>
        <p:nvSpPr>
          <p:cNvPr id="8" name="TextBox 7">
            <a:extLst>
              <a:ext uri="{FF2B5EF4-FFF2-40B4-BE49-F238E27FC236}">
                <a16:creationId xmlns:a16="http://schemas.microsoft.com/office/drawing/2014/main" id="{4A422370-CB9D-5947-AC14-50BD519FA125}"/>
              </a:ext>
            </a:extLst>
          </p:cNvPr>
          <p:cNvSpPr txBox="1"/>
          <p:nvPr/>
        </p:nvSpPr>
        <p:spPr>
          <a:xfrm>
            <a:off x="621583" y="5612487"/>
            <a:ext cx="7920037" cy="461963"/>
          </a:xfrm>
          <a:prstGeom prst="rect">
            <a:avLst/>
          </a:prstGeom>
          <a:noFill/>
        </p:spPr>
        <p:txBody>
          <a:bodyPr>
            <a:spAutoFit/>
          </a:bodyPr>
          <a:lstStyle/>
          <a:p>
            <a:pPr algn="ctr" eaLnBrk="1" hangingPunct="1">
              <a:defRPr/>
            </a:pPr>
            <a:r>
              <a:rPr lang="en-US" dirty="0">
                <a:solidFill>
                  <a:srgbClr val="003399"/>
                </a:solidFill>
                <a:latin typeface="Candara" panose="020E0502030303020204" pitchFamily="34" charset="0"/>
                <a:ea typeface="ＭＳ Ｐゴシック" pitchFamily="1" charset="-128"/>
              </a:rPr>
              <a:t>Pentium 4 Pre-fetching</a:t>
            </a:r>
          </a:p>
        </p:txBody>
      </p:sp>
      <p:pic>
        <p:nvPicPr>
          <p:cNvPr id="76804" name="Picture 2">
            <a:extLst>
              <a:ext uri="{FF2B5EF4-FFF2-40B4-BE49-F238E27FC236}">
                <a16:creationId xmlns:a16="http://schemas.microsoft.com/office/drawing/2014/main" id="{0CC6866E-EBEE-8242-833F-14CC45C78E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3300" y="1974459"/>
            <a:ext cx="6624637" cy="3525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a:extLst>
              <a:ext uri="{FF2B5EF4-FFF2-40B4-BE49-F238E27FC236}">
                <a16:creationId xmlns:a16="http://schemas.microsoft.com/office/drawing/2014/main" id="{D6BD59AB-7361-9542-B75D-AE7CBCAE5E14}"/>
              </a:ext>
            </a:extLst>
          </p:cNvPr>
          <p:cNvSpPr>
            <a:spLocks noGrp="1" noChangeArrowheads="1"/>
          </p:cNvSpPr>
          <p:nvPr>
            <p:ph type="title"/>
          </p:nvPr>
        </p:nvSpPr>
        <p:spPr/>
        <p:txBody>
          <a:bodyPr/>
          <a:lstStyle/>
          <a:p>
            <a:r>
              <a:rPr lang="en-US" altLang="en-US"/>
              <a:t>Compiler Prefetching</a:t>
            </a:r>
            <a:endParaRPr lang="en-AU" altLang="en-US"/>
          </a:p>
        </p:txBody>
      </p:sp>
      <p:sp>
        <p:nvSpPr>
          <p:cNvPr id="78850" name="Rectangle 3">
            <a:extLst>
              <a:ext uri="{FF2B5EF4-FFF2-40B4-BE49-F238E27FC236}">
                <a16:creationId xmlns:a16="http://schemas.microsoft.com/office/drawing/2014/main" id="{CF37C446-F0E7-1F46-8186-995DCA1A9A60}"/>
              </a:ext>
            </a:extLst>
          </p:cNvPr>
          <p:cNvSpPr>
            <a:spLocks noGrp="1" noChangeArrowheads="1"/>
          </p:cNvSpPr>
          <p:nvPr>
            <p:ph type="body" idx="1"/>
          </p:nvPr>
        </p:nvSpPr>
        <p:spPr>
          <a:xfrm>
            <a:off x="684213" y="1125538"/>
            <a:ext cx="7775575" cy="5111750"/>
          </a:xfrm>
        </p:spPr>
        <p:txBody>
          <a:bodyPr/>
          <a:lstStyle/>
          <a:p>
            <a:pPr>
              <a:lnSpc>
                <a:spcPct val="110000"/>
              </a:lnSpc>
            </a:pPr>
            <a:r>
              <a:rPr lang="en-US" altLang="en-US" sz="2600"/>
              <a:t>Insert prefetch instructions before data is needed</a:t>
            </a:r>
          </a:p>
          <a:p>
            <a:pPr>
              <a:lnSpc>
                <a:spcPct val="110000"/>
              </a:lnSpc>
            </a:pPr>
            <a:r>
              <a:rPr lang="en-US" altLang="en-US" sz="2600"/>
              <a:t>Non-faulting:  prefetch doesn’t cause exceptions</a:t>
            </a:r>
          </a:p>
          <a:p>
            <a:pPr>
              <a:lnSpc>
                <a:spcPct val="110000"/>
              </a:lnSpc>
            </a:pPr>
            <a:endParaRPr lang="en-US" altLang="en-US" sz="2600"/>
          </a:p>
          <a:p>
            <a:pPr>
              <a:lnSpc>
                <a:spcPct val="110000"/>
              </a:lnSpc>
            </a:pPr>
            <a:r>
              <a:rPr lang="en-US" altLang="en-US" sz="2600"/>
              <a:t>Register prefetch</a:t>
            </a:r>
          </a:p>
          <a:p>
            <a:pPr lvl="1">
              <a:lnSpc>
                <a:spcPct val="110000"/>
              </a:lnSpc>
            </a:pPr>
            <a:r>
              <a:rPr lang="en-US" altLang="en-US" sz="2200"/>
              <a:t>Loads data into register</a:t>
            </a:r>
          </a:p>
          <a:p>
            <a:pPr>
              <a:lnSpc>
                <a:spcPct val="110000"/>
              </a:lnSpc>
            </a:pPr>
            <a:r>
              <a:rPr lang="en-US" altLang="en-US" sz="2600"/>
              <a:t>Cache prefetch</a:t>
            </a:r>
          </a:p>
          <a:p>
            <a:pPr lvl="1">
              <a:lnSpc>
                <a:spcPct val="110000"/>
              </a:lnSpc>
            </a:pPr>
            <a:r>
              <a:rPr lang="en-US" altLang="en-US" sz="2200"/>
              <a:t>Loads data into cache</a:t>
            </a:r>
          </a:p>
          <a:p>
            <a:pPr>
              <a:lnSpc>
                <a:spcPct val="110000"/>
              </a:lnSpc>
            </a:pPr>
            <a:endParaRPr lang="en-US" altLang="en-US" sz="2600"/>
          </a:p>
          <a:p>
            <a:pPr>
              <a:lnSpc>
                <a:spcPct val="110000"/>
              </a:lnSpc>
            </a:pPr>
            <a:r>
              <a:rPr lang="en-US" altLang="en-US" sz="2600"/>
              <a:t>Combine with loop unrolling and software pipelining</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FEC6A58E-3BDA-DE42-AAA3-5CED61DB4F6A}"/>
              </a:ext>
            </a:extLst>
          </p:cNvPr>
          <p:cNvSpPr>
            <a:spLocks noGrp="1" noChangeArrowheads="1"/>
          </p:cNvSpPr>
          <p:nvPr>
            <p:ph type="title"/>
          </p:nvPr>
        </p:nvSpPr>
        <p:spPr>
          <a:xfrm>
            <a:off x="685800" y="183585"/>
            <a:ext cx="7772400" cy="762000"/>
          </a:xfrm>
        </p:spPr>
        <p:txBody>
          <a:bodyPr/>
          <a:lstStyle/>
          <a:p>
            <a:pPr algn="ctr"/>
            <a:r>
              <a:rPr lang="en-US" altLang="en-US" sz="2800" dirty="0"/>
              <a:t>Summary of Advanced $ Optimizations</a:t>
            </a:r>
            <a:endParaRPr lang="en-AU" altLang="en-US" sz="2800" dirty="0"/>
          </a:p>
        </p:txBody>
      </p:sp>
      <p:pic>
        <p:nvPicPr>
          <p:cNvPr id="5" name="Picture 2" descr="Z:\WOMAT\Production\Artfinal\0000000038\MKCAD\978-0-12-811905-1\0003165541\XMLLowres\f02-18-9780128119051.jpg">
            <a:extLst>
              <a:ext uri="{FF2B5EF4-FFF2-40B4-BE49-F238E27FC236}">
                <a16:creationId xmlns:a16="http://schemas.microsoft.com/office/drawing/2014/main" id="{2D81C66C-FC90-9D4B-BBE0-8ADD273E99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3617" y="945585"/>
            <a:ext cx="7320566" cy="5605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851BF-94D7-0546-85C0-E147EC9253AC}"/>
              </a:ext>
            </a:extLst>
          </p:cNvPr>
          <p:cNvSpPr>
            <a:spLocks noGrp="1"/>
          </p:cNvSpPr>
          <p:nvPr>
            <p:ph type="title"/>
          </p:nvPr>
        </p:nvSpPr>
        <p:spPr/>
        <p:txBody>
          <a:bodyPr/>
          <a:lstStyle/>
          <a:p>
            <a:r>
              <a:rPr lang="en-US" dirty="0"/>
              <a:t>Memory Technology:  ARM Cortex A53</a:t>
            </a:r>
          </a:p>
        </p:txBody>
      </p:sp>
      <p:pic>
        <p:nvPicPr>
          <p:cNvPr id="5" name="Picture 3" descr="Z:\WOMAT\Production\Artfinal\0000000038\MKCAD\978-0-12-811905-1\0003165541\XMLLowres\f02-19-9780128119051.jpg">
            <a:extLst>
              <a:ext uri="{FF2B5EF4-FFF2-40B4-BE49-F238E27FC236}">
                <a16:creationId xmlns:a16="http://schemas.microsoft.com/office/drawing/2014/main" id="{C2425A9E-FF41-4443-9BBA-76ABA03104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56" y="2209799"/>
            <a:ext cx="9031266" cy="2409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895521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a:extLst>
              <a:ext uri="{FF2B5EF4-FFF2-40B4-BE49-F238E27FC236}">
                <a16:creationId xmlns:a16="http://schemas.microsoft.com/office/drawing/2014/main" id="{E3F39BB5-CB72-9543-B61F-6895E571497C}"/>
              </a:ext>
            </a:extLst>
          </p:cNvPr>
          <p:cNvSpPr>
            <a:spLocks noGrp="1" noChangeArrowheads="1"/>
          </p:cNvSpPr>
          <p:nvPr>
            <p:ph type="title"/>
          </p:nvPr>
        </p:nvSpPr>
        <p:spPr/>
        <p:txBody>
          <a:bodyPr/>
          <a:lstStyle/>
          <a:p>
            <a:r>
              <a:rPr lang="en-US" altLang="en-US"/>
              <a:t>Memory Technology</a:t>
            </a:r>
            <a:endParaRPr lang="en-AU" altLang="en-US"/>
          </a:p>
        </p:txBody>
      </p:sp>
      <p:sp>
        <p:nvSpPr>
          <p:cNvPr id="82946" name="Rectangle 3">
            <a:extLst>
              <a:ext uri="{FF2B5EF4-FFF2-40B4-BE49-F238E27FC236}">
                <a16:creationId xmlns:a16="http://schemas.microsoft.com/office/drawing/2014/main" id="{C129D3E5-5CEC-0D47-8C63-1580C1840E4B}"/>
              </a:ext>
            </a:extLst>
          </p:cNvPr>
          <p:cNvSpPr>
            <a:spLocks noGrp="1" noChangeArrowheads="1"/>
          </p:cNvSpPr>
          <p:nvPr>
            <p:ph type="body" idx="1"/>
          </p:nvPr>
        </p:nvSpPr>
        <p:spPr>
          <a:xfrm>
            <a:off x="684213" y="1125538"/>
            <a:ext cx="7775575" cy="5111750"/>
          </a:xfrm>
        </p:spPr>
        <p:txBody>
          <a:bodyPr/>
          <a:lstStyle/>
          <a:p>
            <a:r>
              <a:rPr lang="en-US" altLang="en-US" sz="2800"/>
              <a:t>Performance Metrics</a:t>
            </a:r>
          </a:p>
          <a:p>
            <a:pPr lvl="1"/>
            <a:r>
              <a:rPr lang="en-US" altLang="en-US" sz="2400"/>
              <a:t>Latency is a concern of cache</a:t>
            </a:r>
          </a:p>
          <a:p>
            <a:pPr lvl="1"/>
            <a:r>
              <a:rPr lang="en-US" altLang="en-US" sz="2400"/>
              <a:t>Bandwidth is a concern of multiprocessors and I/O</a:t>
            </a:r>
          </a:p>
          <a:p>
            <a:pPr lvl="1"/>
            <a:r>
              <a:rPr lang="en-US" altLang="en-US" sz="2400"/>
              <a:t>Access time</a:t>
            </a:r>
          </a:p>
          <a:p>
            <a:pPr lvl="2"/>
            <a:r>
              <a:rPr lang="en-US" altLang="en-US" sz="2000"/>
              <a:t>Time between read request and when desired word arrives</a:t>
            </a:r>
          </a:p>
          <a:p>
            <a:pPr lvl="1"/>
            <a:r>
              <a:rPr lang="en-US" altLang="en-US" sz="2400"/>
              <a:t>Cycle time</a:t>
            </a:r>
          </a:p>
          <a:p>
            <a:pPr lvl="2"/>
            <a:r>
              <a:rPr lang="en-US" altLang="en-US" sz="2000"/>
              <a:t>Minimum time between unrelated requests to memory</a:t>
            </a:r>
          </a:p>
          <a:p>
            <a:pPr lvl="2"/>
            <a:endParaRPr lang="en-US" altLang="en-US" sz="2000"/>
          </a:p>
          <a:p>
            <a:r>
              <a:rPr lang="en-US" altLang="en-US" sz="2800"/>
              <a:t>DRAM used for main memory, SRAM used for cache</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a:extLst>
              <a:ext uri="{FF2B5EF4-FFF2-40B4-BE49-F238E27FC236}">
                <a16:creationId xmlns:a16="http://schemas.microsoft.com/office/drawing/2014/main" id="{CAE899CB-4D49-4E4D-9816-755FC66D704F}"/>
              </a:ext>
            </a:extLst>
          </p:cNvPr>
          <p:cNvSpPr>
            <a:spLocks noGrp="1" noChangeArrowheads="1"/>
          </p:cNvSpPr>
          <p:nvPr>
            <p:ph type="title"/>
          </p:nvPr>
        </p:nvSpPr>
        <p:spPr/>
        <p:txBody>
          <a:bodyPr/>
          <a:lstStyle/>
          <a:p>
            <a:r>
              <a:rPr lang="en-US" altLang="en-US"/>
              <a:t>Memory Technology</a:t>
            </a:r>
            <a:endParaRPr lang="en-AU" altLang="en-US"/>
          </a:p>
        </p:txBody>
      </p:sp>
      <p:sp>
        <p:nvSpPr>
          <p:cNvPr id="84994" name="Rectangle 3">
            <a:extLst>
              <a:ext uri="{FF2B5EF4-FFF2-40B4-BE49-F238E27FC236}">
                <a16:creationId xmlns:a16="http://schemas.microsoft.com/office/drawing/2014/main" id="{01C75E9D-B4CF-154E-AC6B-1E74C7340208}"/>
              </a:ext>
            </a:extLst>
          </p:cNvPr>
          <p:cNvSpPr>
            <a:spLocks noGrp="1" noChangeArrowheads="1"/>
          </p:cNvSpPr>
          <p:nvPr>
            <p:ph type="body" idx="1"/>
          </p:nvPr>
        </p:nvSpPr>
        <p:spPr>
          <a:xfrm>
            <a:off x="684213" y="1265128"/>
            <a:ext cx="7775575" cy="4972159"/>
          </a:xfrm>
        </p:spPr>
        <p:txBody>
          <a:bodyPr/>
          <a:lstStyle/>
          <a:p>
            <a:pPr>
              <a:lnSpc>
                <a:spcPct val="90000"/>
              </a:lnSpc>
            </a:pPr>
            <a:r>
              <a:rPr lang="en-US" altLang="en-US" sz="2800" dirty="0"/>
              <a:t>SRAM</a:t>
            </a:r>
          </a:p>
          <a:p>
            <a:pPr lvl="1">
              <a:lnSpc>
                <a:spcPct val="90000"/>
              </a:lnSpc>
            </a:pPr>
            <a:r>
              <a:rPr lang="en-US" altLang="en-US" sz="2400" dirty="0"/>
              <a:t>Requires low power to retain bit</a:t>
            </a:r>
          </a:p>
          <a:p>
            <a:pPr lvl="1">
              <a:lnSpc>
                <a:spcPct val="90000"/>
              </a:lnSpc>
            </a:pPr>
            <a:r>
              <a:rPr lang="en-US" altLang="en-US" sz="2400" dirty="0"/>
              <a:t>Requires </a:t>
            </a:r>
            <a:r>
              <a:rPr lang="en-US" altLang="en-US" sz="2400" i="1" dirty="0"/>
              <a:t>six</a:t>
            </a:r>
            <a:r>
              <a:rPr lang="en-US" altLang="en-US" sz="2400" dirty="0"/>
              <a:t> transistors/bit</a:t>
            </a:r>
          </a:p>
          <a:p>
            <a:pPr>
              <a:lnSpc>
                <a:spcPct val="90000"/>
              </a:lnSpc>
            </a:pPr>
            <a:r>
              <a:rPr lang="en-US" altLang="en-US" sz="2800" dirty="0"/>
              <a:t>DRAM</a:t>
            </a:r>
          </a:p>
          <a:p>
            <a:pPr lvl="1">
              <a:lnSpc>
                <a:spcPct val="90000"/>
              </a:lnSpc>
            </a:pPr>
            <a:r>
              <a:rPr lang="en-US" altLang="en-US" sz="2400" dirty="0"/>
              <a:t>Must be re-written after being read</a:t>
            </a:r>
          </a:p>
          <a:p>
            <a:pPr lvl="1">
              <a:lnSpc>
                <a:spcPct val="90000"/>
              </a:lnSpc>
            </a:pPr>
            <a:r>
              <a:rPr lang="en-US" altLang="en-US" sz="2400" dirty="0"/>
              <a:t>Must also be periodically refreshed</a:t>
            </a:r>
          </a:p>
          <a:p>
            <a:pPr lvl="2">
              <a:lnSpc>
                <a:spcPct val="90000"/>
              </a:lnSpc>
            </a:pPr>
            <a:r>
              <a:rPr lang="en-US" altLang="en-US" sz="2000" dirty="0"/>
              <a:t>Every ~ 8 </a:t>
            </a:r>
            <a:r>
              <a:rPr lang="en-US" altLang="en-US" sz="2000" dirty="0" err="1"/>
              <a:t>ms</a:t>
            </a:r>
            <a:endParaRPr lang="en-US" altLang="en-US" sz="2000" dirty="0"/>
          </a:p>
          <a:p>
            <a:pPr lvl="2">
              <a:lnSpc>
                <a:spcPct val="90000"/>
              </a:lnSpc>
            </a:pPr>
            <a:r>
              <a:rPr lang="en-US" altLang="en-US" sz="2000" dirty="0"/>
              <a:t>Each row can be refreshed simultaneously</a:t>
            </a:r>
          </a:p>
          <a:p>
            <a:pPr lvl="1">
              <a:lnSpc>
                <a:spcPct val="90000"/>
              </a:lnSpc>
            </a:pPr>
            <a:r>
              <a:rPr lang="en-US" altLang="en-US" sz="2400" i="1" dirty="0"/>
              <a:t>Only one</a:t>
            </a:r>
            <a:r>
              <a:rPr lang="en-US" altLang="en-US" sz="2400" dirty="0"/>
              <a:t> transistor/bit</a:t>
            </a:r>
          </a:p>
          <a:p>
            <a:pPr lvl="1">
              <a:lnSpc>
                <a:spcPct val="90000"/>
              </a:lnSpc>
            </a:pPr>
            <a:r>
              <a:rPr lang="en-US" altLang="en-US" sz="2400" dirty="0"/>
              <a:t>Address lines are multiplexed:</a:t>
            </a:r>
          </a:p>
          <a:p>
            <a:pPr lvl="2">
              <a:lnSpc>
                <a:spcPct val="90000"/>
              </a:lnSpc>
            </a:pPr>
            <a:r>
              <a:rPr lang="en-US" altLang="en-US" sz="2000" dirty="0"/>
              <a:t>Upper half of address:  row access strobe (RAS)</a:t>
            </a:r>
          </a:p>
          <a:p>
            <a:pPr lvl="2">
              <a:lnSpc>
                <a:spcPct val="90000"/>
              </a:lnSpc>
            </a:pPr>
            <a:r>
              <a:rPr lang="en-US" altLang="en-US" sz="2000" dirty="0"/>
              <a:t>Lower half of address:  column access strobe (CAS)</a:t>
            </a:r>
          </a:p>
          <a:p>
            <a:pPr lvl="2">
              <a:lnSpc>
                <a:spcPct val="90000"/>
              </a:lnSpc>
            </a:pPr>
            <a:endParaRPr lang="en-US" alt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EFB59C44-68F6-4247-8F49-FA9AD12223D6}"/>
              </a:ext>
            </a:extLst>
          </p:cNvPr>
          <p:cNvSpPr>
            <a:spLocks noGrp="1" noChangeArrowheads="1"/>
          </p:cNvSpPr>
          <p:nvPr>
            <p:ph type="title"/>
          </p:nvPr>
        </p:nvSpPr>
        <p:spPr/>
        <p:txBody>
          <a:bodyPr/>
          <a:lstStyle/>
          <a:p>
            <a:r>
              <a:rPr lang="en-US" altLang="en-US"/>
              <a:t>Basic Cache Optimizations</a:t>
            </a:r>
            <a:endParaRPr lang="en-AU" altLang="en-US"/>
          </a:p>
        </p:txBody>
      </p:sp>
      <p:sp>
        <p:nvSpPr>
          <p:cNvPr id="242691" name="Rectangle 3">
            <a:extLst>
              <a:ext uri="{FF2B5EF4-FFF2-40B4-BE49-F238E27FC236}">
                <a16:creationId xmlns:a16="http://schemas.microsoft.com/office/drawing/2014/main" id="{D6C3B8A7-17F9-D54C-80BB-67FF7C0FB3F5}"/>
              </a:ext>
            </a:extLst>
          </p:cNvPr>
          <p:cNvSpPr>
            <a:spLocks noGrp="1" noChangeArrowheads="1"/>
          </p:cNvSpPr>
          <p:nvPr>
            <p:ph type="body" idx="1"/>
          </p:nvPr>
        </p:nvSpPr>
        <p:spPr>
          <a:xfrm>
            <a:off x="685800" y="1178621"/>
            <a:ext cx="7772400" cy="5095875"/>
          </a:xfrm>
        </p:spPr>
        <p:txBody>
          <a:bodyPr/>
          <a:lstStyle/>
          <a:p>
            <a:pPr>
              <a:lnSpc>
                <a:spcPct val="90000"/>
              </a:lnSpc>
            </a:pPr>
            <a:r>
              <a:rPr lang="en-US" altLang="en-US" dirty="0"/>
              <a:t>Larger block size</a:t>
            </a:r>
          </a:p>
          <a:p>
            <a:pPr lvl="1">
              <a:lnSpc>
                <a:spcPct val="90000"/>
              </a:lnSpc>
            </a:pPr>
            <a:r>
              <a:rPr lang="en-US" altLang="en-US" dirty="0"/>
              <a:t>Reduces compulsory misses</a:t>
            </a:r>
          </a:p>
          <a:p>
            <a:pPr lvl="1">
              <a:lnSpc>
                <a:spcPct val="90000"/>
              </a:lnSpc>
            </a:pPr>
            <a:r>
              <a:rPr lang="en-US" altLang="en-US" dirty="0"/>
              <a:t>Increases capacity and conflict misses, increases miss penalty</a:t>
            </a:r>
          </a:p>
          <a:p>
            <a:pPr>
              <a:lnSpc>
                <a:spcPct val="90000"/>
              </a:lnSpc>
            </a:pPr>
            <a:r>
              <a:rPr lang="en-US" altLang="en-US" dirty="0"/>
              <a:t>Larger total cache capacity to reduce miss rate</a:t>
            </a:r>
          </a:p>
          <a:p>
            <a:pPr lvl="1">
              <a:lnSpc>
                <a:spcPct val="90000"/>
              </a:lnSpc>
            </a:pPr>
            <a:r>
              <a:rPr lang="en-US" altLang="en-US" dirty="0"/>
              <a:t>Increases hit time, increases power consumption</a:t>
            </a:r>
          </a:p>
          <a:p>
            <a:pPr>
              <a:lnSpc>
                <a:spcPct val="90000"/>
              </a:lnSpc>
            </a:pPr>
            <a:r>
              <a:rPr lang="en-US" altLang="en-US" dirty="0"/>
              <a:t>Higher associativity</a:t>
            </a:r>
          </a:p>
          <a:p>
            <a:pPr lvl="1">
              <a:lnSpc>
                <a:spcPct val="90000"/>
              </a:lnSpc>
            </a:pPr>
            <a:r>
              <a:rPr lang="en-US" altLang="en-US" dirty="0"/>
              <a:t>Reduces conflict misses</a:t>
            </a:r>
          </a:p>
          <a:p>
            <a:pPr lvl="1">
              <a:lnSpc>
                <a:spcPct val="90000"/>
              </a:lnSpc>
            </a:pPr>
            <a:r>
              <a:rPr lang="en-US" altLang="en-US" dirty="0"/>
              <a:t>Increases hit time, increases power consumption</a:t>
            </a:r>
          </a:p>
          <a:p>
            <a:pPr>
              <a:lnSpc>
                <a:spcPct val="90000"/>
              </a:lnSpc>
            </a:pPr>
            <a:r>
              <a:rPr lang="en-US" altLang="en-US" dirty="0"/>
              <a:t>Higher number of cache levels</a:t>
            </a:r>
          </a:p>
          <a:p>
            <a:pPr lvl="1">
              <a:lnSpc>
                <a:spcPct val="90000"/>
              </a:lnSpc>
            </a:pPr>
            <a:r>
              <a:rPr lang="en-US" altLang="en-US" dirty="0"/>
              <a:t>Reduces overall memory access time, increases complexity</a:t>
            </a:r>
          </a:p>
          <a:p>
            <a:pPr>
              <a:lnSpc>
                <a:spcPct val="90000"/>
              </a:lnSpc>
            </a:pPr>
            <a:r>
              <a:rPr lang="en-US" altLang="en-US" dirty="0"/>
              <a:t>Giving priority to read misses over writes</a:t>
            </a:r>
          </a:p>
          <a:p>
            <a:pPr lvl="1">
              <a:lnSpc>
                <a:spcPct val="90000"/>
              </a:lnSpc>
            </a:pPr>
            <a:r>
              <a:rPr lang="en-US" altLang="en-US" dirty="0"/>
              <a:t>Reduces miss penalty, increases complexity</a:t>
            </a:r>
          </a:p>
          <a:p>
            <a:pPr>
              <a:lnSpc>
                <a:spcPct val="90000"/>
              </a:lnSpc>
            </a:pPr>
            <a:r>
              <a:rPr lang="en-US" altLang="en-US" dirty="0"/>
              <a:t>Avoiding address translation in cache indexing</a:t>
            </a:r>
          </a:p>
          <a:p>
            <a:pPr lvl="1">
              <a:lnSpc>
                <a:spcPct val="90000"/>
              </a:lnSpc>
            </a:pPr>
            <a:r>
              <a:rPr lang="en-US" altLang="en-US" dirty="0"/>
              <a:t>Reduces hit time</a:t>
            </a:r>
          </a:p>
        </p:txBody>
      </p:sp>
      <p:sp>
        <p:nvSpPr>
          <p:cNvPr id="21507" name="TextBox 3">
            <a:extLst>
              <a:ext uri="{FF2B5EF4-FFF2-40B4-BE49-F238E27FC236}">
                <a16:creationId xmlns:a16="http://schemas.microsoft.com/office/drawing/2014/main" id="{E8752C9F-75DE-3F49-9027-B693179F2AEA}"/>
              </a:ext>
            </a:extLst>
          </p:cNvPr>
          <p:cNvSpPr txBox="1">
            <a:spLocks noChangeArrowheads="1"/>
          </p:cNvSpPr>
          <p:nvPr/>
        </p:nvSpPr>
        <p:spPr bwMode="auto">
          <a:xfrm>
            <a:off x="5829300" y="1016000"/>
            <a:ext cx="29591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algn="r" eaLnBrk="1" hangingPunct="1">
              <a:spcBef>
                <a:spcPct val="0"/>
              </a:spcBef>
              <a:buFontTx/>
              <a:buNone/>
            </a:pPr>
            <a:r>
              <a:rPr lang="en-US" altLang="en-US" dirty="0">
                <a:solidFill>
                  <a:srgbClr val="FF0000"/>
                </a:solidFill>
                <a:latin typeface="Candara" panose="020E0502030303020204" pitchFamily="34" charset="0"/>
              </a:rPr>
              <a:t>Review Appendix B, as needed.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42691">
                                            <p:txEl>
                                              <p:pRg st="0" end="0"/>
                                            </p:txEl>
                                          </p:spTgt>
                                        </p:tgtEl>
                                        <p:attrNameLst>
                                          <p:attrName>style.visibility</p:attrName>
                                        </p:attrNameLst>
                                      </p:cBhvr>
                                      <p:to>
                                        <p:strVal val="visible"/>
                                      </p:to>
                                    </p:set>
                                    <p:animEffect transition="in" filter="slide(fromBottom)">
                                      <p:cBhvr>
                                        <p:cTn id="7" dur="500"/>
                                        <p:tgtEl>
                                          <p:spTgt spid="24269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2" presetClass="entr" presetSubtype="4" fill="hold" grpId="0" nodeType="clickEffect">
                                  <p:stCondLst>
                                    <p:cond delay="0"/>
                                  </p:stCondLst>
                                  <p:childTnLst>
                                    <p:set>
                                      <p:cBhvr>
                                        <p:cTn id="11" dur="1" fill="hold">
                                          <p:stCondLst>
                                            <p:cond delay="0"/>
                                          </p:stCondLst>
                                        </p:cTn>
                                        <p:tgtEl>
                                          <p:spTgt spid="242691">
                                            <p:txEl>
                                              <p:pRg st="1" end="1"/>
                                            </p:txEl>
                                          </p:spTgt>
                                        </p:tgtEl>
                                        <p:attrNameLst>
                                          <p:attrName>style.visibility</p:attrName>
                                        </p:attrNameLst>
                                      </p:cBhvr>
                                      <p:to>
                                        <p:strVal val="visible"/>
                                      </p:to>
                                    </p:set>
                                    <p:animEffect transition="in" filter="slide(fromBottom)">
                                      <p:cBhvr>
                                        <p:cTn id="12" dur="500"/>
                                        <p:tgtEl>
                                          <p:spTgt spid="242691">
                                            <p:txEl>
                                              <p:pRg st="1" end="1"/>
                                            </p:txEl>
                                          </p:spTgt>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242691">
                                            <p:txEl>
                                              <p:pRg st="2" end="2"/>
                                            </p:txEl>
                                          </p:spTgt>
                                        </p:tgtEl>
                                        <p:attrNameLst>
                                          <p:attrName>style.visibility</p:attrName>
                                        </p:attrNameLst>
                                      </p:cBhvr>
                                      <p:to>
                                        <p:strVal val="visible"/>
                                      </p:to>
                                    </p:set>
                                    <p:animEffect transition="in" filter="slide(fromBottom)">
                                      <p:cBhvr>
                                        <p:cTn id="15" dur="500"/>
                                        <p:tgtEl>
                                          <p:spTgt spid="242691">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2" presetClass="entr" presetSubtype="4" fill="hold" grpId="0" nodeType="clickEffect">
                                  <p:stCondLst>
                                    <p:cond delay="0"/>
                                  </p:stCondLst>
                                  <p:childTnLst>
                                    <p:set>
                                      <p:cBhvr>
                                        <p:cTn id="19" dur="1" fill="hold">
                                          <p:stCondLst>
                                            <p:cond delay="0"/>
                                          </p:stCondLst>
                                        </p:cTn>
                                        <p:tgtEl>
                                          <p:spTgt spid="242691">
                                            <p:txEl>
                                              <p:pRg st="3" end="3"/>
                                            </p:txEl>
                                          </p:spTgt>
                                        </p:tgtEl>
                                        <p:attrNameLst>
                                          <p:attrName>style.visibility</p:attrName>
                                        </p:attrNameLst>
                                      </p:cBhvr>
                                      <p:to>
                                        <p:strVal val="visible"/>
                                      </p:to>
                                    </p:set>
                                    <p:animEffect transition="in" filter="slide(fromBottom)">
                                      <p:cBhvr>
                                        <p:cTn id="20" dur="500"/>
                                        <p:tgtEl>
                                          <p:spTgt spid="242691">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242691">
                                            <p:txEl>
                                              <p:pRg st="4" end="4"/>
                                            </p:txEl>
                                          </p:spTgt>
                                        </p:tgtEl>
                                        <p:attrNameLst>
                                          <p:attrName>style.visibility</p:attrName>
                                        </p:attrNameLst>
                                      </p:cBhvr>
                                      <p:to>
                                        <p:strVal val="visible"/>
                                      </p:to>
                                    </p:set>
                                    <p:animEffect transition="in" filter="slide(fromBottom)">
                                      <p:cBhvr>
                                        <p:cTn id="25" dur="500"/>
                                        <p:tgtEl>
                                          <p:spTgt spid="242691">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2" presetClass="entr" presetSubtype="4" fill="hold" grpId="0" nodeType="clickEffect">
                                  <p:stCondLst>
                                    <p:cond delay="0"/>
                                  </p:stCondLst>
                                  <p:childTnLst>
                                    <p:set>
                                      <p:cBhvr>
                                        <p:cTn id="29" dur="1" fill="hold">
                                          <p:stCondLst>
                                            <p:cond delay="0"/>
                                          </p:stCondLst>
                                        </p:cTn>
                                        <p:tgtEl>
                                          <p:spTgt spid="242691">
                                            <p:txEl>
                                              <p:pRg st="5" end="5"/>
                                            </p:txEl>
                                          </p:spTgt>
                                        </p:tgtEl>
                                        <p:attrNameLst>
                                          <p:attrName>style.visibility</p:attrName>
                                        </p:attrNameLst>
                                      </p:cBhvr>
                                      <p:to>
                                        <p:strVal val="visible"/>
                                      </p:to>
                                    </p:set>
                                    <p:animEffect transition="in" filter="slide(fromBottom)">
                                      <p:cBhvr>
                                        <p:cTn id="30" dur="500"/>
                                        <p:tgtEl>
                                          <p:spTgt spid="242691">
                                            <p:txEl>
                                              <p:pRg st="5" end="5"/>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12" presetClass="entr" presetSubtype="4" fill="hold" grpId="0" nodeType="clickEffect">
                                  <p:stCondLst>
                                    <p:cond delay="0"/>
                                  </p:stCondLst>
                                  <p:childTnLst>
                                    <p:set>
                                      <p:cBhvr>
                                        <p:cTn id="34" dur="1" fill="hold">
                                          <p:stCondLst>
                                            <p:cond delay="0"/>
                                          </p:stCondLst>
                                        </p:cTn>
                                        <p:tgtEl>
                                          <p:spTgt spid="242691">
                                            <p:txEl>
                                              <p:pRg st="6" end="6"/>
                                            </p:txEl>
                                          </p:spTgt>
                                        </p:tgtEl>
                                        <p:attrNameLst>
                                          <p:attrName>style.visibility</p:attrName>
                                        </p:attrNameLst>
                                      </p:cBhvr>
                                      <p:to>
                                        <p:strVal val="visible"/>
                                      </p:to>
                                    </p:set>
                                    <p:animEffect transition="in" filter="slide(fromBottom)">
                                      <p:cBhvr>
                                        <p:cTn id="35" dur="500"/>
                                        <p:tgtEl>
                                          <p:spTgt spid="242691">
                                            <p:txEl>
                                              <p:pRg st="6" end="6"/>
                                            </p:txEl>
                                          </p:spTgt>
                                        </p:tgtEl>
                                      </p:cBhvr>
                                    </p:animEffect>
                                  </p:childTnLst>
                                </p:cTn>
                              </p:par>
                              <p:par>
                                <p:cTn id="36" presetID="12" presetClass="entr" presetSubtype="4" fill="hold" grpId="0" nodeType="withEffect">
                                  <p:stCondLst>
                                    <p:cond delay="0"/>
                                  </p:stCondLst>
                                  <p:childTnLst>
                                    <p:set>
                                      <p:cBhvr>
                                        <p:cTn id="37" dur="1" fill="hold">
                                          <p:stCondLst>
                                            <p:cond delay="0"/>
                                          </p:stCondLst>
                                        </p:cTn>
                                        <p:tgtEl>
                                          <p:spTgt spid="242691">
                                            <p:txEl>
                                              <p:pRg st="7" end="7"/>
                                            </p:txEl>
                                          </p:spTgt>
                                        </p:tgtEl>
                                        <p:attrNameLst>
                                          <p:attrName>style.visibility</p:attrName>
                                        </p:attrNameLst>
                                      </p:cBhvr>
                                      <p:to>
                                        <p:strVal val="visible"/>
                                      </p:to>
                                    </p:set>
                                    <p:animEffect transition="in" filter="slide(fromBottom)">
                                      <p:cBhvr>
                                        <p:cTn id="38" dur="500"/>
                                        <p:tgtEl>
                                          <p:spTgt spid="242691">
                                            <p:txEl>
                                              <p:pRg st="7" end="7"/>
                                            </p:txEl>
                                          </p:spTgt>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242691">
                                            <p:txEl>
                                              <p:pRg st="8" end="8"/>
                                            </p:txEl>
                                          </p:spTgt>
                                        </p:tgtEl>
                                        <p:attrNameLst>
                                          <p:attrName>style.visibility</p:attrName>
                                        </p:attrNameLst>
                                      </p:cBhvr>
                                      <p:to>
                                        <p:strVal val="visible"/>
                                      </p:to>
                                    </p:set>
                                    <p:animEffect transition="in" filter="slide(fromBottom)">
                                      <p:cBhvr>
                                        <p:cTn id="43" dur="500"/>
                                        <p:tgtEl>
                                          <p:spTgt spid="242691">
                                            <p:txEl>
                                              <p:pRg st="8" end="8"/>
                                            </p:txEl>
                                          </p:spTgt>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12" presetClass="entr" presetSubtype="4" fill="hold" grpId="0" nodeType="clickEffect">
                                  <p:stCondLst>
                                    <p:cond delay="0"/>
                                  </p:stCondLst>
                                  <p:childTnLst>
                                    <p:set>
                                      <p:cBhvr>
                                        <p:cTn id="47" dur="1" fill="hold">
                                          <p:stCondLst>
                                            <p:cond delay="0"/>
                                          </p:stCondLst>
                                        </p:cTn>
                                        <p:tgtEl>
                                          <p:spTgt spid="242691">
                                            <p:txEl>
                                              <p:pRg st="9" end="9"/>
                                            </p:txEl>
                                          </p:spTgt>
                                        </p:tgtEl>
                                        <p:attrNameLst>
                                          <p:attrName>style.visibility</p:attrName>
                                        </p:attrNameLst>
                                      </p:cBhvr>
                                      <p:to>
                                        <p:strVal val="visible"/>
                                      </p:to>
                                    </p:set>
                                    <p:animEffect transition="in" filter="slide(fromBottom)">
                                      <p:cBhvr>
                                        <p:cTn id="48" dur="500"/>
                                        <p:tgtEl>
                                          <p:spTgt spid="242691">
                                            <p:txEl>
                                              <p:pRg st="9" end="9"/>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12" presetClass="entr" presetSubtype="4" fill="hold" grpId="0" nodeType="clickEffect">
                                  <p:stCondLst>
                                    <p:cond delay="0"/>
                                  </p:stCondLst>
                                  <p:childTnLst>
                                    <p:set>
                                      <p:cBhvr>
                                        <p:cTn id="52" dur="1" fill="hold">
                                          <p:stCondLst>
                                            <p:cond delay="0"/>
                                          </p:stCondLst>
                                        </p:cTn>
                                        <p:tgtEl>
                                          <p:spTgt spid="242691">
                                            <p:txEl>
                                              <p:pRg st="10" end="10"/>
                                            </p:txEl>
                                          </p:spTgt>
                                        </p:tgtEl>
                                        <p:attrNameLst>
                                          <p:attrName>style.visibility</p:attrName>
                                        </p:attrNameLst>
                                      </p:cBhvr>
                                      <p:to>
                                        <p:strVal val="visible"/>
                                      </p:to>
                                    </p:set>
                                    <p:animEffect transition="in" filter="slide(fromBottom)">
                                      <p:cBhvr>
                                        <p:cTn id="53" dur="500"/>
                                        <p:tgtEl>
                                          <p:spTgt spid="242691">
                                            <p:txEl>
                                              <p:pRg st="10" end="10"/>
                                            </p:txEl>
                                          </p:spTgt>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12" presetClass="entr" presetSubtype="4" fill="hold" grpId="0" nodeType="clickEffect">
                                  <p:stCondLst>
                                    <p:cond delay="0"/>
                                  </p:stCondLst>
                                  <p:childTnLst>
                                    <p:set>
                                      <p:cBhvr>
                                        <p:cTn id="57" dur="1" fill="hold">
                                          <p:stCondLst>
                                            <p:cond delay="0"/>
                                          </p:stCondLst>
                                        </p:cTn>
                                        <p:tgtEl>
                                          <p:spTgt spid="242691">
                                            <p:txEl>
                                              <p:pRg st="11" end="11"/>
                                            </p:txEl>
                                          </p:spTgt>
                                        </p:tgtEl>
                                        <p:attrNameLst>
                                          <p:attrName>style.visibility</p:attrName>
                                        </p:attrNameLst>
                                      </p:cBhvr>
                                      <p:to>
                                        <p:strVal val="visible"/>
                                      </p:to>
                                    </p:set>
                                    <p:animEffect transition="in" filter="slide(fromBottom)">
                                      <p:cBhvr>
                                        <p:cTn id="58" dur="500"/>
                                        <p:tgtEl>
                                          <p:spTgt spid="242691">
                                            <p:txEl>
                                              <p:pRg st="11" end="11"/>
                                            </p:txEl>
                                          </p:spTgt>
                                        </p:tgtEl>
                                      </p:cBhvr>
                                    </p:animEffect>
                                  </p:childTnLst>
                                </p:cTn>
                              </p:par>
                            </p:childTnLst>
                          </p:cTn>
                        </p:par>
                      </p:childTnLst>
                    </p:cTn>
                  </p:par>
                  <p:par>
                    <p:cTn id="59" fill="hold" nodeType="clickPar">
                      <p:stCondLst>
                        <p:cond delay="indefinite"/>
                      </p:stCondLst>
                      <p:childTnLst>
                        <p:par>
                          <p:cTn id="60" fill="hold" nodeType="withGroup">
                            <p:stCondLst>
                              <p:cond delay="0"/>
                            </p:stCondLst>
                            <p:childTnLst>
                              <p:par>
                                <p:cTn id="61" presetID="12" presetClass="entr" presetSubtype="4" fill="hold" grpId="0" nodeType="clickEffect">
                                  <p:stCondLst>
                                    <p:cond delay="0"/>
                                  </p:stCondLst>
                                  <p:childTnLst>
                                    <p:set>
                                      <p:cBhvr>
                                        <p:cTn id="62" dur="1" fill="hold">
                                          <p:stCondLst>
                                            <p:cond delay="0"/>
                                          </p:stCondLst>
                                        </p:cTn>
                                        <p:tgtEl>
                                          <p:spTgt spid="242691">
                                            <p:txEl>
                                              <p:pRg st="12" end="12"/>
                                            </p:txEl>
                                          </p:spTgt>
                                        </p:tgtEl>
                                        <p:attrNameLst>
                                          <p:attrName>style.visibility</p:attrName>
                                        </p:attrNameLst>
                                      </p:cBhvr>
                                      <p:to>
                                        <p:strVal val="visible"/>
                                      </p:to>
                                    </p:set>
                                    <p:animEffect transition="in" filter="slide(fromBottom)">
                                      <p:cBhvr>
                                        <p:cTn id="63" dur="500"/>
                                        <p:tgtEl>
                                          <p:spTgt spid="242691">
                                            <p:txEl>
                                              <p:pRg st="12" end="12"/>
                                            </p:txEl>
                                          </p:spTgt>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12" presetClass="entr" presetSubtype="4" fill="hold" grpId="0" nodeType="clickEffect">
                                  <p:stCondLst>
                                    <p:cond delay="0"/>
                                  </p:stCondLst>
                                  <p:childTnLst>
                                    <p:set>
                                      <p:cBhvr>
                                        <p:cTn id="67" dur="1" fill="hold">
                                          <p:stCondLst>
                                            <p:cond delay="0"/>
                                          </p:stCondLst>
                                        </p:cTn>
                                        <p:tgtEl>
                                          <p:spTgt spid="242691">
                                            <p:txEl>
                                              <p:pRg st="13" end="13"/>
                                            </p:txEl>
                                          </p:spTgt>
                                        </p:tgtEl>
                                        <p:attrNameLst>
                                          <p:attrName>style.visibility</p:attrName>
                                        </p:attrNameLst>
                                      </p:cBhvr>
                                      <p:to>
                                        <p:strVal val="visible"/>
                                      </p:to>
                                    </p:set>
                                    <p:animEffect transition="in" filter="slide(fromBottom)">
                                      <p:cBhvr>
                                        <p:cTn id="68" dur="500"/>
                                        <p:tgtEl>
                                          <p:spTgt spid="242691">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691"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a:extLst>
              <a:ext uri="{FF2B5EF4-FFF2-40B4-BE49-F238E27FC236}">
                <a16:creationId xmlns:a16="http://schemas.microsoft.com/office/drawing/2014/main" id="{03234291-9D6B-9C4A-9DC9-A88D72AA5D8F}"/>
              </a:ext>
            </a:extLst>
          </p:cNvPr>
          <p:cNvSpPr>
            <a:spLocks noGrp="1" noChangeArrowheads="1"/>
          </p:cNvSpPr>
          <p:nvPr>
            <p:ph type="title"/>
          </p:nvPr>
        </p:nvSpPr>
        <p:spPr/>
        <p:txBody>
          <a:bodyPr/>
          <a:lstStyle/>
          <a:p>
            <a:r>
              <a:rPr lang="en-US" altLang="en-US"/>
              <a:t>Memory Technology</a:t>
            </a:r>
            <a:endParaRPr lang="en-AU" altLang="en-US"/>
          </a:p>
        </p:txBody>
      </p:sp>
      <p:sp>
        <p:nvSpPr>
          <p:cNvPr id="87042" name="Rectangle 3">
            <a:extLst>
              <a:ext uri="{FF2B5EF4-FFF2-40B4-BE49-F238E27FC236}">
                <a16:creationId xmlns:a16="http://schemas.microsoft.com/office/drawing/2014/main" id="{02AF2FBD-0541-6B43-B3CF-D5B462BF52F9}"/>
              </a:ext>
            </a:extLst>
          </p:cNvPr>
          <p:cNvSpPr>
            <a:spLocks noGrp="1" noChangeArrowheads="1"/>
          </p:cNvSpPr>
          <p:nvPr>
            <p:ph type="body" idx="1"/>
          </p:nvPr>
        </p:nvSpPr>
        <p:spPr>
          <a:xfrm>
            <a:off x="508000" y="1219200"/>
            <a:ext cx="8001000" cy="5105400"/>
          </a:xfrm>
        </p:spPr>
        <p:txBody>
          <a:bodyPr/>
          <a:lstStyle/>
          <a:p>
            <a:r>
              <a:rPr lang="en-US" altLang="en-US"/>
              <a:t>Amdahl</a:t>
            </a:r>
          </a:p>
          <a:p>
            <a:pPr lvl="1"/>
            <a:r>
              <a:rPr lang="en-US" altLang="en-US"/>
              <a:t>Memory speed should grow linearly with processor speed</a:t>
            </a:r>
          </a:p>
          <a:p>
            <a:pPr lvl="1"/>
            <a:r>
              <a:rPr lang="en-US" altLang="en-US"/>
              <a:t>Unfortunately, memory speed has not kept pace with processors</a:t>
            </a:r>
          </a:p>
          <a:p>
            <a:pPr lvl="1"/>
            <a:endParaRPr lang="en-US" altLang="en-US"/>
          </a:p>
          <a:p>
            <a:r>
              <a:rPr lang="en-US" altLang="en-US"/>
              <a:t>Optimizations</a:t>
            </a:r>
          </a:p>
          <a:p>
            <a:pPr lvl="1"/>
            <a:r>
              <a:rPr lang="en-US" altLang="en-US"/>
              <a:t>Multiple accesses to same row</a:t>
            </a:r>
          </a:p>
          <a:p>
            <a:pPr lvl="1"/>
            <a:r>
              <a:rPr lang="en-US" altLang="en-US"/>
              <a:t>Synchronous DRAM</a:t>
            </a:r>
          </a:p>
          <a:p>
            <a:pPr lvl="2"/>
            <a:r>
              <a:rPr lang="en-US" altLang="en-US"/>
              <a:t>Added clock to DRAM interface</a:t>
            </a:r>
          </a:p>
          <a:p>
            <a:pPr lvl="2"/>
            <a:r>
              <a:rPr lang="en-US" altLang="en-US"/>
              <a:t>Burst mode with critical word first</a:t>
            </a:r>
          </a:p>
          <a:p>
            <a:pPr lvl="1"/>
            <a:r>
              <a:rPr lang="en-US" altLang="en-US"/>
              <a:t>Wider interfaces</a:t>
            </a:r>
          </a:p>
          <a:p>
            <a:pPr lvl="1"/>
            <a:r>
              <a:rPr lang="en-US" altLang="en-US"/>
              <a:t>Double data rate (DDR)</a:t>
            </a:r>
          </a:p>
          <a:p>
            <a:pPr lvl="1"/>
            <a:r>
              <a:rPr lang="en-US" altLang="en-US"/>
              <a:t>Multiple banks on each DRAM device</a:t>
            </a:r>
          </a:p>
        </p:txBody>
      </p:sp>
      <p:pic>
        <p:nvPicPr>
          <p:cNvPr id="87043" name="Picture 2">
            <a:extLst>
              <a:ext uri="{FF2B5EF4-FFF2-40B4-BE49-F238E27FC236}">
                <a16:creationId xmlns:a16="http://schemas.microsoft.com/office/drawing/2014/main" id="{B005B71C-3D75-A04A-A958-E38132FFF5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8113" y="2543175"/>
            <a:ext cx="3819525" cy="202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7044" name="TextBox 1">
            <a:extLst>
              <a:ext uri="{FF2B5EF4-FFF2-40B4-BE49-F238E27FC236}">
                <a16:creationId xmlns:a16="http://schemas.microsoft.com/office/drawing/2014/main" id="{5645A82C-A332-BD41-9169-FC7D1605A014}"/>
              </a:ext>
            </a:extLst>
          </p:cNvPr>
          <p:cNvSpPr txBox="1">
            <a:spLocks noChangeArrowheads="1"/>
          </p:cNvSpPr>
          <p:nvPr/>
        </p:nvSpPr>
        <p:spPr bwMode="auto">
          <a:xfrm>
            <a:off x="4546600" y="2565400"/>
            <a:ext cx="96043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2000" i="1"/>
              <a:t>Recall</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a:extLst>
              <a:ext uri="{FF2B5EF4-FFF2-40B4-BE49-F238E27FC236}">
                <a16:creationId xmlns:a16="http://schemas.microsoft.com/office/drawing/2014/main" id="{CBDBFB74-DE02-1141-A6F3-E30A98D5C6C4}"/>
              </a:ext>
            </a:extLst>
          </p:cNvPr>
          <p:cNvSpPr>
            <a:spLocks noGrp="1" noChangeArrowheads="1"/>
          </p:cNvSpPr>
          <p:nvPr>
            <p:ph type="title"/>
          </p:nvPr>
        </p:nvSpPr>
        <p:spPr/>
        <p:txBody>
          <a:bodyPr/>
          <a:lstStyle/>
          <a:p>
            <a:r>
              <a:rPr lang="en-US" altLang="en-US"/>
              <a:t>Memory Technology + Optimize</a:t>
            </a:r>
            <a:endParaRPr lang="en-AU" altLang="en-US"/>
          </a:p>
        </p:txBody>
      </p:sp>
      <p:pic>
        <p:nvPicPr>
          <p:cNvPr id="89090" name="Picture 2">
            <a:extLst>
              <a:ext uri="{FF2B5EF4-FFF2-40B4-BE49-F238E27FC236}">
                <a16:creationId xmlns:a16="http://schemas.microsoft.com/office/drawing/2014/main" id="{F01818B3-47C2-784C-B666-609BFED6EF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22687"/>
          <a:stretch>
            <a:fillRect/>
          </a:stretch>
        </p:blipFill>
        <p:spPr bwMode="auto">
          <a:xfrm>
            <a:off x="331788" y="1390650"/>
            <a:ext cx="8728075" cy="473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a:extLst>
              <a:ext uri="{FF2B5EF4-FFF2-40B4-BE49-F238E27FC236}">
                <a16:creationId xmlns:a16="http://schemas.microsoft.com/office/drawing/2014/main" id="{4D91E095-5D60-2F42-BC83-E200FEB41F31}"/>
              </a:ext>
            </a:extLst>
          </p:cNvPr>
          <p:cNvSpPr>
            <a:spLocks noGrp="1" noChangeArrowheads="1"/>
          </p:cNvSpPr>
          <p:nvPr>
            <p:ph type="title"/>
          </p:nvPr>
        </p:nvSpPr>
        <p:spPr/>
        <p:txBody>
          <a:bodyPr/>
          <a:lstStyle/>
          <a:p>
            <a:r>
              <a:rPr lang="en-US" altLang="en-US"/>
              <a:t>Memory Optimizations</a:t>
            </a:r>
            <a:endParaRPr lang="en-AU" altLang="en-US"/>
          </a:p>
        </p:txBody>
      </p:sp>
      <p:pic>
        <p:nvPicPr>
          <p:cNvPr id="91138" name="Picture 2">
            <a:extLst>
              <a:ext uri="{FF2B5EF4-FFF2-40B4-BE49-F238E27FC236}">
                <a16:creationId xmlns:a16="http://schemas.microsoft.com/office/drawing/2014/main" id="{B447B4E0-7FBF-F84D-90B7-4A87527304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41611"/>
          <a:stretch>
            <a:fillRect/>
          </a:stretch>
        </p:blipFill>
        <p:spPr bwMode="auto">
          <a:xfrm>
            <a:off x="381000" y="1928813"/>
            <a:ext cx="8636000" cy="338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a:extLst>
              <a:ext uri="{FF2B5EF4-FFF2-40B4-BE49-F238E27FC236}">
                <a16:creationId xmlns:a16="http://schemas.microsoft.com/office/drawing/2014/main" id="{5934CC17-0138-1F4C-AB85-4DCF836D1B67}"/>
              </a:ext>
            </a:extLst>
          </p:cNvPr>
          <p:cNvSpPr>
            <a:spLocks noGrp="1" noChangeArrowheads="1"/>
          </p:cNvSpPr>
          <p:nvPr>
            <p:ph type="title"/>
          </p:nvPr>
        </p:nvSpPr>
        <p:spPr/>
        <p:txBody>
          <a:bodyPr/>
          <a:lstStyle/>
          <a:p>
            <a:r>
              <a:rPr lang="en-US" altLang="en-US"/>
              <a:t>Memory Optimizations</a:t>
            </a:r>
            <a:endParaRPr lang="en-AU" altLang="en-US"/>
          </a:p>
        </p:txBody>
      </p:sp>
      <p:sp>
        <p:nvSpPr>
          <p:cNvPr id="93186" name="Rectangle 3">
            <a:extLst>
              <a:ext uri="{FF2B5EF4-FFF2-40B4-BE49-F238E27FC236}">
                <a16:creationId xmlns:a16="http://schemas.microsoft.com/office/drawing/2014/main" id="{5D0DDE15-BCF0-B748-8C51-7F82DE2DE9F2}"/>
              </a:ext>
            </a:extLst>
          </p:cNvPr>
          <p:cNvSpPr>
            <a:spLocks noGrp="1" noChangeArrowheads="1"/>
          </p:cNvSpPr>
          <p:nvPr>
            <p:ph type="body" idx="1"/>
          </p:nvPr>
        </p:nvSpPr>
        <p:spPr>
          <a:xfrm>
            <a:off x="685799" y="1228725"/>
            <a:ext cx="8119997" cy="5095875"/>
          </a:xfrm>
        </p:spPr>
        <p:txBody>
          <a:bodyPr/>
          <a:lstStyle/>
          <a:p>
            <a:r>
              <a:rPr lang="en-US" altLang="en-US" dirty="0"/>
              <a:t>DDR</a:t>
            </a:r>
          </a:p>
          <a:p>
            <a:pPr lvl="1"/>
            <a:r>
              <a:rPr lang="en-US" altLang="en-US" dirty="0"/>
              <a:t>DDR2</a:t>
            </a:r>
          </a:p>
          <a:p>
            <a:pPr lvl="2"/>
            <a:r>
              <a:rPr lang="en-US" altLang="en-US" dirty="0"/>
              <a:t>Lower power (2.5 V </a:t>
            </a:r>
            <a:r>
              <a:rPr lang="en-US" altLang="en-US" dirty="0">
                <a:sym typeface="Wingdings" pitchFamily="2" charset="2"/>
              </a:rPr>
              <a:t></a:t>
            </a:r>
            <a:r>
              <a:rPr lang="en-US" altLang="en-US" dirty="0"/>
              <a:t> 1.8 V)</a:t>
            </a:r>
          </a:p>
          <a:p>
            <a:pPr lvl="2"/>
            <a:r>
              <a:rPr lang="en-US" altLang="en-US" dirty="0"/>
              <a:t>Higher clock rates (266 MHz, 333 MHz, 400 MHz)</a:t>
            </a:r>
          </a:p>
          <a:p>
            <a:pPr lvl="1"/>
            <a:r>
              <a:rPr lang="en-US" altLang="en-US" dirty="0"/>
              <a:t>DDR3</a:t>
            </a:r>
          </a:p>
          <a:p>
            <a:pPr lvl="2"/>
            <a:r>
              <a:rPr lang="en-US" altLang="en-US" dirty="0"/>
              <a:t>1.5 V</a:t>
            </a:r>
          </a:p>
          <a:p>
            <a:pPr lvl="2"/>
            <a:r>
              <a:rPr lang="en-US" altLang="en-US" dirty="0"/>
              <a:t>800 MHz</a:t>
            </a:r>
          </a:p>
          <a:p>
            <a:pPr lvl="1"/>
            <a:r>
              <a:rPr lang="en-US" altLang="en-US" dirty="0"/>
              <a:t>DDR4</a:t>
            </a:r>
          </a:p>
          <a:p>
            <a:pPr lvl="2"/>
            <a:r>
              <a:rPr lang="en-US" altLang="en-US" dirty="0"/>
              <a:t>1-1.2 V</a:t>
            </a:r>
          </a:p>
          <a:p>
            <a:pPr lvl="2"/>
            <a:r>
              <a:rPr lang="en-US" altLang="en-US" dirty="0"/>
              <a:t>1600 MHz</a:t>
            </a:r>
          </a:p>
          <a:p>
            <a:pPr>
              <a:spcBef>
                <a:spcPts val="1176"/>
              </a:spcBef>
            </a:pPr>
            <a:r>
              <a:rPr lang="en-US" altLang="en-US" dirty="0"/>
              <a:t>GDDR5 is graphics memory, based on DDR3</a:t>
            </a:r>
          </a:p>
          <a:p>
            <a:r>
              <a:rPr lang="en-US" dirty="0"/>
              <a:t>GDDR6 successor offers increased per-pin bandwidth (up to 16 </a:t>
            </a:r>
            <a:r>
              <a:rPr lang="en-US" dirty="0">
                <a:hlinkClick r:id="rId3" tooltip="Gbit/s"/>
              </a:rPr>
              <a:t>Gbit/s</a:t>
            </a:r>
            <a:r>
              <a:rPr lang="en-US" baseline="30000" dirty="0">
                <a:hlinkClick r:id="rId4"/>
              </a:rPr>
              <a:t>[3]</a:t>
            </a:r>
            <a:r>
              <a:rPr lang="en-US" dirty="0"/>
              <a:t>) and lower operating voltages (1.35 V</a:t>
            </a:r>
            <a:r>
              <a:rPr lang="en-US" baseline="30000" dirty="0">
                <a:hlinkClick r:id="rId5"/>
              </a:rPr>
              <a:t>[4]</a:t>
            </a:r>
            <a:r>
              <a:rPr lang="en-US" dirty="0"/>
              <a:t>).</a:t>
            </a:r>
            <a:br>
              <a:rPr lang="en-US" dirty="0"/>
            </a:br>
            <a:endParaRPr lang="en-US" altLang="en-US"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a:extLst>
              <a:ext uri="{FF2B5EF4-FFF2-40B4-BE49-F238E27FC236}">
                <a16:creationId xmlns:a16="http://schemas.microsoft.com/office/drawing/2014/main" id="{1F5FA359-386B-6840-ACBB-E75245319642}"/>
              </a:ext>
            </a:extLst>
          </p:cNvPr>
          <p:cNvSpPr>
            <a:spLocks noGrp="1" noChangeArrowheads="1"/>
          </p:cNvSpPr>
          <p:nvPr>
            <p:ph type="title"/>
          </p:nvPr>
        </p:nvSpPr>
        <p:spPr/>
        <p:txBody>
          <a:bodyPr/>
          <a:lstStyle/>
          <a:p>
            <a:r>
              <a:rPr lang="en-US" altLang="en-US"/>
              <a:t>Memory Optimizations</a:t>
            </a:r>
            <a:endParaRPr lang="en-AU" altLang="en-US"/>
          </a:p>
        </p:txBody>
      </p:sp>
      <p:sp>
        <p:nvSpPr>
          <p:cNvPr id="95234" name="Rectangle 3">
            <a:extLst>
              <a:ext uri="{FF2B5EF4-FFF2-40B4-BE49-F238E27FC236}">
                <a16:creationId xmlns:a16="http://schemas.microsoft.com/office/drawing/2014/main" id="{EC6C2854-AD17-FD45-9E00-A8853E258C8D}"/>
              </a:ext>
            </a:extLst>
          </p:cNvPr>
          <p:cNvSpPr>
            <a:spLocks noGrp="1" noChangeArrowheads="1"/>
          </p:cNvSpPr>
          <p:nvPr>
            <p:ph type="body" idx="1"/>
          </p:nvPr>
        </p:nvSpPr>
        <p:spPr>
          <a:xfrm>
            <a:off x="685800" y="1219200"/>
            <a:ext cx="8242300" cy="5105400"/>
          </a:xfrm>
        </p:spPr>
        <p:txBody>
          <a:bodyPr/>
          <a:lstStyle/>
          <a:p>
            <a:r>
              <a:rPr lang="en-US" altLang="en-US" sz="2800"/>
              <a:t>Graphics Memory</a:t>
            </a:r>
          </a:p>
          <a:p>
            <a:pPr lvl="1"/>
            <a:r>
              <a:rPr lang="en-US" altLang="en-US" sz="2400"/>
              <a:t>Achieve 2x-5x bandwidth per DRAM vs. DDR3</a:t>
            </a:r>
          </a:p>
          <a:p>
            <a:pPr lvl="2"/>
            <a:r>
              <a:rPr lang="en-US" altLang="en-US" sz="2000"/>
              <a:t>Wider interfaces (32 vs. 16 bit)</a:t>
            </a:r>
          </a:p>
          <a:p>
            <a:pPr lvl="2"/>
            <a:r>
              <a:rPr lang="en-US" altLang="en-US" sz="2000"/>
              <a:t>Higher clock rate</a:t>
            </a:r>
          </a:p>
          <a:p>
            <a:pPr lvl="3"/>
            <a:r>
              <a:rPr lang="en-US" altLang="en-US" sz="2000"/>
              <a:t>Possible because they are attached via soldering </a:t>
            </a:r>
          </a:p>
          <a:p>
            <a:pPr lvl="3">
              <a:spcBef>
                <a:spcPct val="0"/>
              </a:spcBef>
              <a:buFontTx/>
              <a:buNone/>
            </a:pPr>
            <a:r>
              <a:rPr lang="en-US" altLang="en-US" sz="2000"/>
              <a:t> 	instead of socketed DIMM modules</a:t>
            </a:r>
          </a:p>
          <a:p>
            <a:endParaRPr lang="en-US" altLang="en-US" sz="2800"/>
          </a:p>
          <a:p>
            <a:r>
              <a:rPr lang="en-US" altLang="en-US" sz="2800"/>
              <a:t>Reducing Power in SDRAMs</a:t>
            </a:r>
          </a:p>
          <a:p>
            <a:pPr lvl="1"/>
            <a:r>
              <a:rPr lang="en-US" altLang="en-US" sz="2400"/>
              <a:t>Lower voltage</a:t>
            </a:r>
          </a:p>
          <a:p>
            <a:pPr lvl="1"/>
            <a:r>
              <a:rPr lang="en-US" altLang="en-US" sz="2400"/>
              <a:t>Low power mode (ignores clock, continues to refresh)</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2">
            <a:extLst>
              <a:ext uri="{FF2B5EF4-FFF2-40B4-BE49-F238E27FC236}">
                <a16:creationId xmlns:a16="http://schemas.microsoft.com/office/drawing/2014/main" id="{8EE06C9A-C1DC-C540-8CEC-FFDDB92B1E17}"/>
              </a:ext>
            </a:extLst>
          </p:cNvPr>
          <p:cNvSpPr>
            <a:spLocks noGrp="1" noChangeArrowheads="1"/>
          </p:cNvSpPr>
          <p:nvPr>
            <p:ph type="title"/>
          </p:nvPr>
        </p:nvSpPr>
        <p:spPr/>
        <p:txBody>
          <a:bodyPr/>
          <a:lstStyle/>
          <a:p>
            <a:r>
              <a:rPr lang="en-US" altLang="en-US"/>
              <a:t>Memory Power Consumption</a:t>
            </a:r>
            <a:endParaRPr lang="en-AU" altLang="en-US"/>
          </a:p>
        </p:txBody>
      </p:sp>
      <p:pic>
        <p:nvPicPr>
          <p:cNvPr id="97282" name="Picture 2">
            <a:extLst>
              <a:ext uri="{FF2B5EF4-FFF2-40B4-BE49-F238E27FC236}">
                <a16:creationId xmlns:a16="http://schemas.microsoft.com/office/drawing/2014/main" id="{5DC2A810-6A69-C045-8D0B-968E8433A0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250" y="1682750"/>
            <a:ext cx="7658100" cy="395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Title 1">
            <a:extLst>
              <a:ext uri="{FF2B5EF4-FFF2-40B4-BE49-F238E27FC236}">
                <a16:creationId xmlns:a16="http://schemas.microsoft.com/office/drawing/2014/main" id="{B676FE05-A791-1449-9A10-DC2A075F6B20}"/>
              </a:ext>
            </a:extLst>
          </p:cNvPr>
          <p:cNvSpPr>
            <a:spLocks noGrp="1" noChangeArrowheads="1"/>
          </p:cNvSpPr>
          <p:nvPr>
            <p:ph type="title"/>
          </p:nvPr>
        </p:nvSpPr>
        <p:spPr/>
        <p:txBody>
          <a:bodyPr/>
          <a:lstStyle/>
          <a:p>
            <a:r>
              <a:rPr lang="en-US" altLang="en-US"/>
              <a:t>Stacked/Embedded DRAMs</a:t>
            </a:r>
          </a:p>
        </p:txBody>
      </p:sp>
      <p:sp>
        <p:nvSpPr>
          <p:cNvPr id="99330" name="Content Placeholder 2">
            <a:extLst>
              <a:ext uri="{FF2B5EF4-FFF2-40B4-BE49-F238E27FC236}">
                <a16:creationId xmlns:a16="http://schemas.microsoft.com/office/drawing/2014/main" id="{F8BC7420-D92E-6A48-B5F8-9B6CA0704DCF}"/>
              </a:ext>
            </a:extLst>
          </p:cNvPr>
          <p:cNvSpPr>
            <a:spLocks noGrp="1" noChangeArrowheads="1"/>
          </p:cNvSpPr>
          <p:nvPr>
            <p:ph idx="1"/>
          </p:nvPr>
        </p:nvSpPr>
        <p:spPr/>
        <p:txBody>
          <a:bodyPr/>
          <a:lstStyle/>
          <a:p>
            <a:r>
              <a:rPr lang="en-US" altLang="en-US"/>
              <a:t>Stacked DRAMs in same package as processor</a:t>
            </a:r>
          </a:p>
          <a:p>
            <a:pPr lvl="1"/>
            <a:r>
              <a:rPr lang="en-US" altLang="en-US"/>
              <a:t>High Bandwidth Memory (HBM)</a:t>
            </a:r>
          </a:p>
        </p:txBody>
      </p:sp>
      <p:pic>
        <p:nvPicPr>
          <p:cNvPr id="99331" name="Picture 4">
            <a:extLst>
              <a:ext uri="{FF2B5EF4-FFF2-40B4-BE49-F238E27FC236}">
                <a16:creationId xmlns:a16="http://schemas.microsoft.com/office/drawing/2014/main" id="{F3C14862-A50E-2D45-9A65-1A99F7388E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713" y="2527300"/>
            <a:ext cx="8688387" cy="3259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2">
            <a:extLst>
              <a:ext uri="{FF2B5EF4-FFF2-40B4-BE49-F238E27FC236}">
                <a16:creationId xmlns:a16="http://schemas.microsoft.com/office/drawing/2014/main" id="{149DBF6C-1A20-2A45-8251-F0A7C1CC3F34}"/>
              </a:ext>
            </a:extLst>
          </p:cNvPr>
          <p:cNvSpPr>
            <a:spLocks noGrp="1" noChangeArrowheads="1"/>
          </p:cNvSpPr>
          <p:nvPr>
            <p:ph type="title"/>
          </p:nvPr>
        </p:nvSpPr>
        <p:spPr/>
        <p:txBody>
          <a:bodyPr/>
          <a:lstStyle/>
          <a:p>
            <a:r>
              <a:rPr lang="en-US" altLang="en-US"/>
              <a:t>Flash Memory</a:t>
            </a:r>
            <a:endParaRPr lang="en-AU" altLang="en-US"/>
          </a:p>
        </p:txBody>
      </p:sp>
      <p:sp>
        <p:nvSpPr>
          <p:cNvPr id="100354" name="Rectangle 3">
            <a:extLst>
              <a:ext uri="{FF2B5EF4-FFF2-40B4-BE49-F238E27FC236}">
                <a16:creationId xmlns:a16="http://schemas.microsoft.com/office/drawing/2014/main" id="{7183DFA4-C18A-CB44-8499-9A4F4EC75915}"/>
              </a:ext>
            </a:extLst>
          </p:cNvPr>
          <p:cNvSpPr>
            <a:spLocks noGrp="1" noChangeArrowheads="1"/>
          </p:cNvSpPr>
          <p:nvPr>
            <p:ph type="body" idx="1"/>
          </p:nvPr>
        </p:nvSpPr>
        <p:spPr>
          <a:xfrm>
            <a:off x="533400" y="1125538"/>
            <a:ext cx="8293100" cy="5111750"/>
          </a:xfrm>
        </p:spPr>
        <p:txBody>
          <a:bodyPr/>
          <a:lstStyle/>
          <a:p>
            <a:pPr>
              <a:lnSpc>
                <a:spcPct val="90000"/>
              </a:lnSpc>
            </a:pPr>
            <a:r>
              <a:rPr lang="en-US" altLang="en-US" sz="2800"/>
              <a:t>Type of EEPROM</a:t>
            </a:r>
          </a:p>
          <a:p>
            <a:pPr>
              <a:lnSpc>
                <a:spcPct val="90000"/>
              </a:lnSpc>
            </a:pPr>
            <a:r>
              <a:rPr lang="en-US" altLang="en-US" sz="2800"/>
              <a:t>Types:  NAND (denser) and NOR (faster)</a:t>
            </a:r>
          </a:p>
          <a:p>
            <a:pPr>
              <a:lnSpc>
                <a:spcPct val="90000"/>
              </a:lnSpc>
            </a:pPr>
            <a:r>
              <a:rPr lang="en-US" altLang="en-US" sz="2800"/>
              <a:t>NAND Flash:</a:t>
            </a:r>
          </a:p>
          <a:p>
            <a:pPr lvl="1">
              <a:lnSpc>
                <a:spcPct val="90000"/>
              </a:lnSpc>
            </a:pPr>
            <a:r>
              <a:rPr lang="en-US" altLang="en-US" sz="2400"/>
              <a:t>Reads are sequential, reads entire page (0.5 to 4 KiB)</a:t>
            </a:r>
          </a:p>
          <a:p>
            <a:pPr lvl="1">
              <a:lnSpc>
                <a:spcPct val="90000"/>
              </a:lnSpc>
            </a:pPr>
            <a:r>
              <a:rPr lang="en-US" altLang="en-US" sz="2400"/>
              <a:t>25 </a:t>
            </a:r>
            <a:r>
              <a:rPr lang="en-US" altLang="en-US" sz="2400">
                <a:latin typeface="Symbol" pitchFamily="2" charset="2"/>
              </a:rPr>
              <a:t>m</a:t>
            </a:r>
            <a:r>
              <a:rPr lang="en-US" altLang="en-US" sz="2400"/>
              <a:t>s for first byte, 40 MiB/s for subsequent bytes</a:t>
            </a:r>
          </a:p>
          <a:p>
            <a:pPr lvl="1">
              <a:lnSpc>
                <a:spcPct val="90000"/>
              </a:lnSpc>
            </a:pPr>
            <a:r>
              <a:rPr lang="en-US" altLang="en-US" sz="2400"/>
              <a:t>SDRAM </a:t>
            </a:r>
          </a:p>
          <a:p>
            <a:pPr lvl="2">
              <a:lnSpc>
                <a:spcPct val="90000"/>
              </a:lnSpc>
            </a:pPr>
            <a:r>
              <a:rPr lang="en-US" altLang="en-US" sz="2200"/>
              <a:t>40 ns for first byte, 4.8 GB/s for subsequent bytes</a:t>
            </a:r>
          </a:p>
          <a:p>
            <a:pPr lvl="1">
              <a:lnSpc>
                <a:spcPct val="90000"/>
              </a:lnSpc>
            </a:pPr>
            <a:r>
              <a:rPr lang="en-US" altLang="en-US" sz="2400"/>
              <a:t>2 KiB transfer</a:t>
            </a:r>
          </a:p>
          <a:p>
            <a:pPr lvl="2">
              <a:lnSpc>
                <a:spcPct val="90000"/>
              </a:lnSpc>
            </a:pPr>
            <a:r>
              <a:rPr lang="en-US" altLang="en-US" sz="2200"/>
              <a:t>75 </a:t>
            </a:r>
            <a:r>
              <a:rPr lang="en-US" altLang="en-US" sz="2200">
                <a:latin typeface="Symbol" pitchFamily="2" charset="2"/>
              </a:rPr>
              <a:t>m</a:t>
            </a:r>
            <a:r>
              <a:rPr lang="en-US" altLang="en-US" sz="2200"/>
              <a:t>s vs. 500 ns for SDRAM, 150x slower</a:t>
            </a:r>
          </a:p>
          <a:p>
            <a:pPr lvl="1">
              <a:lnSpc>
                <a:spcPct val="90000"/>
              </a:lnSpc>
            </a:pPr>
            <a:r>
              <a:rPr lang="en-US" altLang="en-US" sz="2400"/>
              <a:t>300 to 500x faster than magnetic disk</a:t>
            </a:r>
            <a:endParaRPr lang="en-US" altLang="en-US"/>
          </a:p>
          <a:p>
            <a:pPr>
              <a:lnSpc>
                <a:spcPct val="90000"/>
              </a:lnSpc>
            </a:pPr>
            <a:endParaRPr lang="en-US" alt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2">
            <a:extLst>
              <a:ext uri="{FF2B5EF4-FFF2-40B4-BE49-F238E27FC236}">
                <a16:creationId xmlns:a16="http://schemas.microsoft.com/office/drawing/2014/main" id="{E8E849C6-7C70-D742-B367-18E21A7CE3FE}"/>
              </a:ext>
            </a:extLst>
          </p:cNvPr>
          <p:cNvSpPr>
            <a:spLocks noGrp="1" noChangeArrowheads="1"/>
          </p:cNvSpPr>
          <p:nvPr>
            <p:ph type="title"/>
          </p:nvPr>
        </p:nvSpPr>
        <p:spPr/>
        <p:txBody>
          <a:bodyPr/>
          <a:lstStyle/>
          <a:p>
            <a:r>
              <a:rPr lang="en-US" altLang="en-US"/>
              <a:t>NAND Flash Memory</a:t>
            </a:r>
            <a:endParaRPr lang="en-AU" altLang="en-US"/>
          </a:p>
        </p:txBody>
      </p:sp>
      <p:sp>
        <p:nvSpPr>
          <p:cNvPr id="102402" name="Rectangle 3">
            <a:extLst>
              <a:ext uri="{FF2B5EF4-FFF2-40B4-BE49-F238E27FC236}">
                <a16:creationId xmlns:a16="http://schemas.microsoft.com/office/drawing/2014/main" id="{75ED0C96-C5D0-EF48-8028-6856B8578210}"/>
              </a:ext>
            </a:extLst>
          </p:cNvPr>
          <p:cNvSpPr>
            <a:spLocks noGrp="1" noChangeArrowheads="1"/>
          </p:cNvSpPr>
          <p:nvPr>
            <p:ph type="body" idx="1"/>
          </p:nvPr>
        </p:nvSpPr>
        <p:spPr>
          <a:xfrm>
            <a:off x="684213" y="1125538"/>
            <a:ext cx="7775575" cy="5111750"/>
          </a:xfrm>
        </p:spPr>
        <p:txBody>
          <a:bodyPr/>
          <a:lstStyle/>
          <a:p>
            <a:pPr>
              <a:lnSpc>
                <a:spcPct val="90000"/>
              </a:lnSpc>
            </a:pPr>
            <a:r>
              <a:rPr lang="en-US" altLang="en-US" sz="2800"/>
              <a:t>Must be erased (in blocks) before being overwritten</a:t>
            </a:r>
          </a:p>
          <a:p>
            <a:pPr>
              <a:lnSpc>
                <a:spcPct val="90000"/>
              </a:lnSpc>
            </a:pPr>
            <a:r>
              <a:rPr lang="en-US" altLang="en-US" sz="2800"/>
              <a:t>Nonvolatile, can use as little as zero power</a:t>
            </a:r>
          </a:p>
          <a:p>
            <a:pPr>
              <a:lnSpc>
                <a:spcPct val="90000"/>
              </a:lnSpc>
            </a:pPr>
            <a:r>
              <a:rPr lang="en-US" altLang="en-US" sz="2800"/>
              <a:t>Limited number of write cycles (~100,000)</a:t>
            </a:r>
          </a:p>
          <a:p>
            <a:pPr>
              <a:lnSpc>
                <a:spcPct val="90000"/>
              </a:lnSpc>
            </a:pPr>
            <a:r>
              <a:rPr lang="en-US" altLang="en-US" sz="2800"/>
              <a:t>$2/GiB, compared to $20-40/GiB for SDRAM and $0.09 GiB for magnetic disk</a:t>
            </a:r>
          </a:p>
          <a:p>
            <a:pPr>
              <a:lnSpc>
                <a:spcPct val="90000"/>
              </a:lnSpc>
            </a:pPr>
            <a:endParaRPr lang="en-US" altLang="en-US" sz="2800"/>
          </a:p>
          <a:p>
            <a:pPr>
              <a:lnSpc>
                <a:spcPct val="90000"/>
              </a:lnSpc>
            </a:pPr>
            <a:r>
              <a:rPr lang="en-US" altLang="en-US" sz="2800"/>
              <a:t>Phase-Change/Memrister Memory</a:t>
            </a:r>
          </a:p>
          <a:p>
            <a:pPr lvl="1">
              <a:lnSpc>
                <a:spcPct val="90000"/>
              </a:lnSpc>
            </a:pPr>
            <a:r>
              <a:rPr lang="en-US" altLang="en-US" sz="2400"/>
              <a:t>Possibly 10X improvement in write performance and 2X improvement in read performance</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Rectangle 2">
            <a:extLst>
              <a:ext uri="{FF2B5EF4-FFF2-40B4-BE49-F238E27FC236}">
                <a16:creationId xmlns:a16="http://schemas.microsoft.com/office/drawing/2014/main" id="{0D0FF65B-6E5C-A447-9F3C-F3C0C07ACF26}"/>
              </a:ext>
            </a:extLst>
          </p:cNvPr>
          <p:cNvSpPr>
            <a:spLocks noGrp="1" noChangeArrowheads="1"/>
          </p:cNvSpPr>
          <p:nvPr>
            <p:ph type="title"/>
          </p:nvPr>
        </p:nvSpPr>
        <p:spPr/>
        <p:txBody>
          <a:bodyPr/>
          <a:lstStyle/>
          <a:p>
            <a:r>
              <a:rPr lang="en-US" altLang="en-US"/>
              <a:t>Memory Dependability</a:t>
            </a:r>
            <a:endParaRPr lang="en-AU" altLang="en-US"/>
          </a:p>
        </p:txBody>
      </p:sp>
      <p:sp>
        <p:nvSpPr>
          <p:cNvPr id="104450" name="Rectangle 3">
            <a:extLst>
              <a:ext uri="{FF2B5EF4-FFF2-40B4-BE49-F238E27FC236}">
                <a16:creationId xmlns:a16="http://schemas.microsoft.com/office/drawing/2014/main" id="{63DB212F-812D-2949-9980-832C25C33F27}"/>
              </a:ext>
            </a:extLst>
          </p:cNvPr>
          <p:cNvSpPr>
            <a:spLocks noGrp="1" noChangeArrowheads="1"/>
          </p:cNvSpPr>
          <p:nvPr>
            <p:ph type="body" idx="1"/>
          </p:nvPr>
        </p:nvSpPr>
        <p:spPr>
          <a:xfrm>
            <a:off x="684213" y="1333500"/>
            <a:ext cx="8020050" cy="4903788"/>
          </a:xfrm>
        </p:spPr>
        <p:txBody>
          <a:bodyPr/>
          <a:lstStyle/>
          <a:p>
            <a:r>
              <a:rPr lang="en-US" altLang="en-US" sz="2800"/>
              <a:t>Memory is susceptible to cosmic rays</a:t>
            </a:r>
          </a:p>
          <a:p>
            <a:r>
              <a:rPr lang="en-US" altLang="en-US" sz="2800" i="1"/>
              <a:t>Soft errors</a:t>
            </a:r>
            <a:r>
              <a:rPr lang="en-US" altLang="en-US" sz="2800"/>
              <a:t>:  dynamic errors</a:t>
            </a:r>
          </a:p>
          <a:p>
            <a:pPr lvl="1"/>
            <a:r>
              <a:rPr lang="en-US" altLang="en-US" sz="2400"/>
              <a:t>Detected and fixed by error correcting codes (ECC)</a:t>
            </a:r>
          </a:p>
          <a:p>
            <a:r>
              <a:rPr lang="en-US" altLang="en-US" sz="2800" i="1"/>
              <a:t>Hard errors</a:t>
            </a:r>
            <a:r>
              <a:rPr lang="en-US" altLang="en-US" sz="2800"/>
              <a:t>:  permanent errors</a:t>
            </a:r>
          </a:p>
          <a:p>
            <a:pPr lvl="1"/>
            <a:r>
              <a:rPr lang="en-US" altLang="en-US" sz="2400"/>
              <a:t>Use sparse rows to replace defective rows</a:t>
            </a:r>
          </a:p>
          <a:p>
            <a:endParaRPr lang="en-US" altLang="en-US"/>
          </a:p>
          <a:p>
            <a:r>
              <a:rPr lang="en-US" altLang="en-US" sz="2800"/>
              <a:t>Chipkill:  A RAID-like error-recovery technique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1" name="Rectangle 3">
            <a:extLst>
              <a:ext uri="{FF2B5EF4-FFF2-40B4-BE49-F238E27FC236}">
                <a16:creationId xmlns:a16="http://schemas.microsoft.com/office/drawing/2014/main" id="{D440196B-382D-3E47-BABE-8984A309BD02}"/>
              </a:ext>
            </a:extLst>
          </p:cNvPr>
          <p:cNvSpPr>
            <a:spLocks noGrp="1" noChangeArrowheads="1"/>
          </p:cNvSpPr>
          <p:nvPr>
            <p:ph type="body" idx="1"/>
          </p:nvPr>
        </p:nvSpPr>
        <p:spPr/>
        <p:txBody>
          <a:bodyPr/>
          <a:lstStyle/>
          <a:p>
            <a:pPr>
              <a:lnSpc>
                <a:spcPct val="90000"/>
              </a:lnSpc>
            </a:pPr>
            <a:endParaRPr lang="en-US" altLang="en-US"/>
          </a:p>
          <a:p>
            <a:pPr>
              <a:lnSpc>
                <a:spcPct val="90000"/>
              </a:lnSpc>
            </a:pPr>
            <a:endParaRPr lang="en-US" altLang="en-US"/>
          </a:p>
          <a:p>
            <a:pPr>
              <a:lnSpc>
                <a:spcPct val="90000"/>
              </a:lnSpc>
            </a:pPr>
            <a:endParaRPr lang="en-US" altLang="en-US"/>
          </a:p>
          <a:p>
            <a:pPr>
              <a:lnSpc>
                <a:spcPct val="90000"/>
              </a:lnSpc>
            </a:pPr>
            <a:endParaRPr lang="en-US" altLang="en-US"/>
          </a:p>
          <a:p>
            <a:pPr>
              <a:lnSpc>
                <a:spcPct val="90000"/>
              </a:lnSpc>
            </a:pPr>
            <a:endParaRPr lang="en-US" altLang="en-US" sz="2800"/>
          </a:p>
          <a:p>
            <a:pPr>
              <a:lnSpc>
                <a:spcPct val="90000"/>
              </a:lnSpc>
            </a:pPr>
            <a:r>
              <a:rPr lang="en-US" altLang="en-US"/>
              <a:t>How to reduce the </a:t>
            </a:r>
            <a:r>
              <a:rPr lang="en-US" altLang="en-US" i="1"/>
              <a:t>average memory access time?</a:t>
            </a:r>
            <a:endParaRPr lang="en-US" altLang="en-US"/>
          </a:p>
          <a:p>
            <a:pPr lvl="1">
              <a:lnSpc>
                <a:spcPct val="90000"/>
              </a:lnSpc>
            </a:pPr>
            <a:r>
              <a:rPr lang="en-US" altLang="en-US"/>
              <a:t>Reduce hit time</a:t>
            </a:r>
          </a:p>
          <a:p>
            <a:pPr lvl="1">
              <a:lnSpc>
                <a:spcPct val="90000"/>
              </a:lnSpc>
            </a:pPr>
            <a:r>
              <a:rPr lang="en-US" altLang="en-US"/>
              <a:t>Reduce miss rate</a:t>
            </a:r>
          </a:p>
          <a:p>
            <a:pPr lvl="1">
              <a:lnSpc>
                <a:spcPct val="90000"/>
              </a:lnSpc>
            </a:pPr>
            <a:r>
              <a:rPr lang="en-US" altLang="en-US"/>
              <a:t>Reduce miss penalty</a:t>
            </a:r>
          </a:p>
        </p:txBody>
      </p:sp>
      <p:pic>
        <p:nvPicPr>
          <p:cNvPr id="23554" name="Picture 3">
            <a:extLst>
              <a:ext uri="{FF2B5EF4-FFF2-40B4-BE49-F238E27FC236}">
                <a16:creationId xmlns:a16="http://schemas.microsoft.com/office/drawing/2014/main" id="{A1915047-08F1-0B42-AE7F-DA8C218267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0125" y="2492375"/>
            <a:ext cx="725805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5" name="Picture 2">
            <a:extLst>
              <a:ext uri="{FF2B5EF4-FFF2-40B4-BE49-F238E27FC236}">
                <a16:creationId xmlns:a16="http://schemas.microsoft.com/office/drawing/2014/main" id="{57221A97-D551-8F49-98C2-409D0D884B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288" y="1412875"/>
            <a:ext cx="8467725"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6" name="Rectangle 2">
            <a:extLst>
              <a:ext uri="{FF2B5EF4-FFF2-40B4-BE49-F238E27FC236}">
                <a16:creationId xmlns:a16="http://schemas.microsoft.com/office/drawing/2014/main" id="{1C853F96-5E7F-724D-9E22-296C80AEC823}"/>
              </a:ext>
            </a:extLst>
          </p:cNvPr>
          <p:cNvSpPr>
            <a:spLocks noGrp="1" noChangeArrowheads="1"/>
          </p:cNvSpPr>
          <p:nvPr>
            <p:ph type="title"/>
          </p:nvPr>
        </p:nvSpPr>
        <p:spPr>
          <a:xfrm>
            <a:off x="2463800" y="246063"/>
            <a:ext cx="6502400" cy="762000"/>
          </a:xfrm>
        </p:spPr>
        <p:txBody>
          <a:bodyPr/>
          <a:lstStyle/>
          <a:p>
            <a:r>
              <a:rPr lang="en-US" altLang="en-US"/>
              <a:t>Recall:  Avg. Memory Access Time</a:t>
            </a:r>
            <a:endParaRPr lang="en-AU" altLang="en-US" sz="4000"/>
          </a:p>
        </p:txBody>
      </p:sp>
      <p:sp>
        <p:nvSpPr>
          <p:cNvPr id="23557" name="Rectangle 2">
            <a:extLst>
              <a:ext uri="{FF2B5EF4-FFF2-40B4-BE49-F238E27FC236}">
                <a16:creationId xmlns:a16="http://schemas.microsoft.com/office/drawing/2014/main" id="{E6F0E60D-C075-CB4A-B5BB-8B6564EB756F}"/>
              </a:ext>
            </a:extLst>
          </p:cNvPr>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p>
        </p:txBody>
      </p:sp>
      <p:sp>
        <p:nvSpPr>
          <p:cNvPr id="23558" name="Rectangle 4">
            <a:extLst>
              <a:ext uri="{FF2B5EF4-FFF2-40B4-BE49-F238E27FC236}">
                <a16:creationId xmlns:a16="http://schemas.microsoft.com/office/drawing/2014/main" id="{38C3B2A5-7721-F045-B789-5AD1C928C713}"/>
              </a:ext>
            </a:extLst>
          </p:cNvPr>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p>
        </p:txBody>
      </p:sp>
      <p:pic>
        <p:nvPicPr>
          <p:cNvPr id="23559" name="Picture 3">
            <a:extLst>
              <a:ext uri="{FF2B5EF4-FFF2-40B4-BE49-F238E27FC236}">
                <a16:creationId xmlns:a16="http://schemas.microsoft.com/office/drawing/2014/main" id="{377A5096-93D1-8C4B-AD4D-83D826929C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0125" y="2492375"/>
            <a:ext cx="725805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60" name="Rounded Rectangle 8">
            <a:extLst>
              <a:ext uri="{FF2B5EF4-FFF2-40B4-BE49-F238E27FC236}">
                <a16:creationId xmlns:a16="http://schemas.microsoft.com/office/drawing/2014/main" id="{5CAE2DC8-B48D-7F42-8157-D047FE897155}"/>
              </a:ext>
            </a:extLst>
          </p:cNvPr>
          <p:cNvSpPr>
            <a:spLocks noChangeArrowheads="1"/>
          </p:cNvSpPr>
          <p:nvPr/>
        </p:nvSpPr>
        <p:spPr bwMode="auto">
          <a:xfrm>
            <a:off x="952500" y="2438400"/>
            <a:ext cx="7327900" cy="495300"/>
          </a:xfrm>
          <a:prstGeom prst="roundRect">
            <a:avLst>
              <a:gd name="adj" fmla="val 16667"/>
            </a:avLst>
          </a:prstGeom>
          <a:noFill/>
          <a:ln w="28575">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42691">
                                            <p:txEl>
                                              <p:pRg st="6" end="6"/>
                                            </p:txEl>
                                          </p:spTgt>
                                        </p:tgtEl>
                                        <p:attrNameLst>
                                          <p:attrName>style.visibility</p:attrName>
                                        </p:attrNameLst>
                                      </p:cBhvr>
                                      <p:to>
                                        <p:strVal val="visible"/>
                                      </p:to>
                                    </p:set>
                                    <p:animEffect transition="in" filter="slide(fromBottom)">
                                      <p:cBhvr>
                                        <p:cTn id="7" dur="500"/>
                                        <p:tgtEl>
                                          <p:spTgt spid="242691">
                                            <p:txEl>
                                              <p:pRg st="6" end="6"/>
                                            </p:txEl>
                                          </p:spTgt>
                                        </p:tgtEl>
                                      </p:cBhvr>
                                    </p:animEffect>
                                  </p:childTnLst>
                                </p:cTn>
                              </p:par>
                              <p:par>
                                <p:cTn id="8" presetID="12" presetClass="entr" presetSubtype="4" fill="hold" grpId="0" nodeType="withEffect">
                                  <p:stCondLst>
                                    <p:cond delay="0"/>
                                  </p:stCondLst>
                                  <p:childTnLst>
                                    <p:set>
                                      <p:cBhvr>
                                        <p:cTn id="9" dur="1" fill="hold">
                                          <p:stCondLst>
                                            <p:cond delay="0"/>
                                          </p:stCondLst>
                                        </p:cTn>
                                        <p:tgtEl>
                                          <p:spTgt spid="242691">
                                            <p:txEl>
                                              <p:pRg st="7" end="7"/>
                                            </p:txEl>
                                          </p:spTgt>
                                        </p:tgtEl>
                                        <p:attrNameLst>
                                          <p:attrName>style.visibility</p:attrName>
                                        </p:attrNameLst>
                                      </p:cBhvr>
                                      <p:to>
                                        <p:strVal val="visible"/>
                                      </p:to>
                                    </p:set>
                                    <p:animEffect transition="in" filter="slide(fromBottom)">
                                      <p:cBhvr>
                                        <p:cTn id="10" dur="500"/>
                                        <p:tgtEl>
                                          <p:spTgt spid="242691">
                                            <p:txEl>
                                              <p:pRg st="7" end="7"/>
                                            </p:txEl>
                                          </p:spTgt>
                                        </p:tgtEl>
                                      </p:cBhvr>
                                    </p:animEffect>
                                  </p:childTnLst>
                                </p:cTn>
                              </p:par>
                              <p:par>
                                <p:cTn id="11" presetID="12" presetClass="entr" presetSubtype="4" fill="hold" grpId="0" nodeType="withEffect">
                                  <p:stCondLst>
                                    <p:cond delay="0"/>
                                  </p:stCondLst>
                                  <p:childTnLst>
                                    <p:set>
                                      <p:cBhvr>
                                        <p:cTn id="12" dur="1" fill="hold">
                                          <p:stCondLst>
                                            <p:cond delay="0"/>
                                          </p:stCondLst>
                                        </p:cTn>
                                        <p:tgtEl>
                                          <p:spTgt spid="242691">
                                            <p:txEl>
                                              <p:pRg st="8" end="8"/>
                                            </p:txEl>
                                          </p:spTgt>
                                        </p:tgtEl>
                                        <p:attrNameLst>
                                          <p:attrName>style.visibility</p:attrName>
                                        </p:attrNameLst>
                                      </p:cBhvr>
                                      <p:to>
                                        <p:strVal val="visible"/>
                                      </p:to>
                                    </p:set>
                                    <p:animEffect transition="in" filter="slide(fromBottom)">
                                      <p:cBhvr>
                                        <p:cTn id="13" dur="500"/>
                                        <p:tgtEl>
                                          <p:spTgt spid="24269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691"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Rectangle 2">
            <a:extLst>
              <a:ext uri="{FF2B5EF4-FFF2-40B4-BE49-F238E27FC236}">
                <a16:creationId xmlns:a16="http://schemas.microsoft.com/office/drawing/2014/main" id="{92FC0394-EC82-AE4F-A9A9-929C2FAD87F1}"/>
              </a:ext>
            </a:extLst>
          </p:cNvPr>
          <p:cNvSpPr>
            <a:spLocks noGrp="1" noChangeArrowheads="1"/>
          </p:cNvSpPr>
          <p:nvPr>
            <p:ph type="title"/>
          </p:nvPr>
        </p:nvSpPr>
        <p:spPr/>
        <p:txBody>
          <a:bodyPr/>
          <a:lstStyle/>
          <a:p>
            <a:r>
              <a:rPr lang="en-US" altLang="en-US"/>
              <a:t>Virtual Memory</a:t>
            </a:r>
            <a:endParaRPr lang="en-AU" altLang="en-US"/>
          </a:p>
        </p:txBody>
      </p:sp>
      <p:sp>
        <p:nvSpPr>
          <p:cNvPr id="106498" name="Rectangle 3">
            <a:extLst>
              <a:ext uri="{FF2B5EF4-FFF2-40B4-BE49-F238E27FC236}">
                <a16:creationId xmlns:a16="http://schemas.microsoft.com/office/drawing/2014/main" id="{243E3502-241F-D74C-8CDD-C0DE21F266EF}"/>
              </a:ext>
            </a:extLst>
          </p:cNvPr>
          <p:cNvSpPr>
            <a:spLocks noGrp="1" noChangeArrowheads="1"/>
          </p:cNvSpPr>
          <p:nvPr>
            <p:ph type="body" idx="1"/>
          </p:nvPr>
        </p:nvSpPr>
        <p:spPr>
          <a:xfrm>
            <a:off x="684213" y="1125538"/>
            <a:ext cx="7775575" cy="5111750"/>
          </a:xfrm>
        </p:spPr>
        <p:txBody>
          <a:bodyPr/>
          <a:lstStyle/>
          <a:p>
            <a:r>
              <a:rPr lang="en-US" altLang="en-US" sz="2800"/>
              <a:t>Protection via virtual memory</a:t>
            </a:r>
          </a:p>
          <a:p>
            <a:pPr lvl="1"/>
            <a:r>
              <a:rPr lang="en-US" altLang="en-US" sz="2400"/>
              <a:t>Keeps processes in their own memory space</a:t>
            </a:r>
          </a:p>
          <a:p>
            <a:pPr lvl="1"/>
            <a:endParaRPr lang="en-US" altLang="en-US" sz="2400"/>
          </a:p>
          <a:p>
            <a:r>
              <a:rPr lang="en-US" altLang="en-US" sz="2800"/>
              <a:t>Role of architecture</a:t>
            </a:r>
          </a:p>
          <a:p>
            <a:pPr lvl="1"/>
            <a:r>
              <a:rPr lang="en-US" altLang="en-US" sz="2400"/>
              <a:t>Provide user mode and supervisor mode</a:t>
            </a:r>
          </a:p>
          <a:p>
            <a:pPr lvl="1"/>
            <a:r>
              <a:rPr lang="en-US" altLang="en-US" sz="2400"/>
              <a:t>Protect certain aspects of CPU state</a:t>
            </a:r>
          </a:p>
          <a:p>
            <a:pPr lvl="1"/>
            <a:r>
              <a:rPr lang="en-US" altLang="en-US" sz="2400"/>
              <a:t>Provide mechanisms for switching between user mode and supervisor mode</a:t>
            </a:r>
          </a:p>
          <a:p>
            <a:pPr lvl="1"/>
            <a:r>
              <a:rPr lang="en-US" altLang="en-US" sz="2400"/>
              <a:t>Provide mechanisms to limit memory accesses</a:t>
            </a:r>
          </a:p>
          <a:p>
            <a:pPr lvl="1"/>
            <a:r>
              <a:rPr lang="en-US" altLang="en-US" sz="2400"/>
              <a:t>Provide TLB to translate addresses</a:t>
            </a:r>
            <a:endParaRPr lang="en-US" alt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Rectangle 2">
            <a:extLst>
              <a:ext uri="{FF2B5EF4-FFF2-40B4-BE49-F238E27FC236}">
                <a16:creationId xmlns:a16="http://schemas.microsoft.com/office/drawing/2014/main" id="{DAF36C14-AEDD-4343-AFEC-B54E0C3DFA4F}"/>
              </a:ext>
            </a:extLst>
          </p:cNvPr>
          <p:cNvSpPr>
            <a:spLocks noGrp="1" noChangeArrowheads="1"/>
          </p:cNvSpPr>
          <p:nvPr>
            <p:ph type="title"/>
          </p:nvPr>
        </p:nvSpPr>
        <p:spPr/>
        <p:txBody>
          <a:bodyPr/>
          <a:lstStyle/>
          <a:p>
            <a:r>
              <a:rPr lang="en-US" altLang="en-US"/>
              <a:t>Virtual Machines</a:t>
            </a:r>
            <a:endParaRPr lang="en-AU" altLang="en-US"/>
          </a:p>
        </p:txBody>
      </p:sp>
      <p:sp>
        <p:nvSpPr>
          <p:cNvPr id="108546" name="Rectangle 3">
            <a:extLst>
              <a:ext uri="{FF2B5EF4-FFF2-40B4-BE49-F238E27FC236}">
                <a16:creationId xmlns:a16="http://schemas.microsoft.com/office/drawing/2014/main" id="{6B53D6CB-5DA5-C344-9E94-55384EBA549D}"/>
              </a:ext>
            </a:extLst>
          </p:cNvPr>
          <p:cNvSpPr>
            <a:spLocks noGrp="1" noChangeArrowheads="1"/>
          </p:cNvSpPr>
          <p:nvPr>
            <p:ph type="body" idx="1"/>
          </p:nvPr>
        </p:nvSpPr>
        <p:spPr>
          <a:xfrm>
            <a:off x="684213" y="1125538"/>
            <a:ext cx="7775575" cy="5111750"/>
          </a:xfrm>
        </p:spPr>
        <p:txBody>
          <a:bodyPr/>
          <a:lstStyle/>
          <a:p>
            <a:r>
              <a:rPr lang="en-US" altLang="en-US"/>
              <a:t>Supports isolation and security</a:t>
            </a:r>
          </a:p>
          <a:p>
            <a:r>
              <a:rPr lang="en-US" altLang="en-US"/>
              <a:t>Sharing a computer among many unrelated users</a:t>
            </a:r>
          </a:p>
          <a:p>
            <a:r>
              <a:rPr lang="en-US" altLang="en-US"/>
              <a:t>Enabled by raw speed of processors, making the overhead more acceptable</a:t>
            </a:r>
          </a:p>
          <a:p>
            <a:endParaRPr lang="en-US" altLang="en-US"/>
          </a:p>
          <a:p>
            <a:r>
              <a:rPr lang="en-US" altLang="en-US"/>
              <a:t>Allows different ISAs and operating systems to be presented to user programs</a:t>
            </a:r>
            <a:endParaRPr lang="en-US" altLang="en-US" sz="2000"/>
          </a:p>
          <a:p>
            <a:pPr lvl="1"/>
            <a:r>
              <a:rPr lang="ja-JP" altLang="en-US"/>
              <a:t>“</a:t>
            </a:r>
            <a:r>
              <a:rPr lang="en-US" altLang="ja-JP"/>
              <a:t>System Virtual Machines</a:t>
            </a:r>
            <a:r>
              <a:rPr lang="ja-JP" altLang="en-US"/>
              <a:t>”</a:t>
            </a:r>
            <a:endParaRPr lang="en-US" altLang="ja-JP"/>
          </a:p>
          <a:p>
            <a:pPr lvl="1"/>
            <a:r>
              <a:rPr lang="en-US" altLang="en-US"/>
              <a:t>SVM software is called </a:t>
            </a:r>
            <a:r>
              <a:rPr lang="ja-JP" altLang="en-US"/>
              <a:t>“</a:t>
            </a:r>
            <a:r>
              <a:rPr lang="en-US" altLang="ja-JP"/>
              <a:t>virtual machine monitor” (VMM) or </a:t>
            </a:r>
            <a:r>
              <a:rPr lang="ja-JP" altLang="en-US"/>
              <a:t>“</a:t>
            </a:r>
            <a:r>
              <a:rPr lang="en-US" altLang="ja-JP"/>
              <a:t>hypervisor</a:t>
            </a:r>
            <a:r>
              <a:rPr lang="ja-JP" altLang="en-US"/>
              <a:t>”</a:t>
            </a:r>
            <a:endParaRPr lang="en-US" altLang="ja-JP"/>
          </a:p>
          <a:p>
            <a:pPr lvl="1"/>
            <a:r>
              <a:rPr lang="en-US" altLang="en-US"/>
              <a:t>Individual virtual machines run under the monitor are called </a:t>
            </a:r>
            <a:r>
              <a:rPr lang="ja-JP" altLang="en-US"/>
              <a:t>“</a:t>
            </a:r>
            <a:r>
              <a:rPr lang="en-US" altLang="ja-JP"/>
              <a:t>guest VMs</a:t>
            </a:r>
            <a:r>
              <a:rPr lang="ja-JP" altLang="en-US"/>
              <a:t>”</a:t>
            </a:r>
            <a:endParaRPr lang="en-US" alt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2">
            <a:extLst>
              <a:ext uri="{FF2B5EF4-FFF2-40B4-BE49-F238E27FC236}">
                <a16:creationId xmlns:a16="http://schemas.microsoft.com/office/drawing/2014/main" id="{FB46534B-1660-E844-A24B-B666930BCC09}"/>
              </a:ext>
            </a:extLst>
          </p:cNvPr>
          <p:cNvSpPr>
            <a:spLocks noGrp="1" noChangeArrowheads="1"/>
          </p:cNvSpPr>
          <p:nvPr>
            <p:ph type="title"/>
          </p:nvPr>
        </p:nvSpPr>
        <p:spPr/>
        <p:txBody>
          <a:bodyPr/>
          <a:lstStyle/>
          <a:p>
            <a:r>
              <a:rPr lang="en-US" altLang="en-US"/>
              <a:t>Requirements of VMM</a:t>
            </a:r>
            <a:endParaRPr lang="en-AU" altLang="en-US"/>
          </a:p>
        </p:txBody>
      </p:sp>
      <p:sp>
        <p:nvSpPr>
          <p:cNvPr id="242691" name="Rectangle 3">
            <a:extLst>
              <a:ext uri="{FF2B5EF4-FFF2-40B4-BE49-F238E27FC236}">
                <a16:creationId xmlns:a16="http://schemas.microsoft.com/office/drawing/2014/main" id="{31E65603-4997-F946-AE84-10164E52CF47}"/>
              </a:ext>
            </a:extLst>
          </p:cNvPr>
          <p:cNvSpPr>
            <a:spLocks noGrp="1" noChangeArrowheads="1"/>
          </p:cNvSpPr>
          <p:nvPr>
            <p:ph type="body" idx="1"/>
          </p:nvPr>
        </p:nvSpPr>
        <p:spPr>
          <a:xfrm>
            <a:off x="684213" y="1125538"/>
            <a:ext cx="7775575" cy="5111750"/>
          </a:xfrm>
        </p:spPr>
        <p:txBody>
          <a:bodyPr/>
          <a:lstStyle/>
          <a:p>
            <a:pPr>
              <a:lnSpc>
                <a:spcPct val="90000"/>
              </a:lnSpc>
              <a:defRPr/>
            </a:pPr>
            <a:r>
              <a:rPr lang="en-US"/>
              <a:t>Guest software should:</a:t>
            </a:r>
          </a:p>
          <a:p>
            <a:pPr lvl="1">
              <a:lnSpc>
                <a:spcPct val="90000"/>
              </a:lnSpc>
              <a:defRPr/>
            </a:pPr>
            <a:r>
              <a:rPr lang="en-US" sz="2400"/>
              <a:t>Behave on as if running on native hardware</a:t>
            </a:r>
          </a:p>
          <a:p>
            <a:pPr lvl="1">
              <a:lnSpc>
                <a:spcPct val="90000"/>
              </a:lnSpc>
              <a:defRPr/>
            </a:pPr>
            <a:r>
              <a:rPr lang="en-US" sz="2400"/>
              <a:t>Not be able to change allocation of real system resources</a:t>
            </a:r>
          </a:p>
          <a:p>
            <a:pPr>
              <a:lnSpc>
                <a:spcPct val="90000"/>
              </a:lnSpc>
              <a:defRPr/>
            </a:pPr>
            <a:r>
              <a:rPr lang="en-US"/>
              <a:t>VMM should be able to “context switch” guests</a:t>
            </a:r>
          </a:p>
          <a:p>
            <a:pPr>
              <a:lnSpc>
                <a:spcPct val="90000"/>
              </a:lnSpc>
              <a:defRPr/>
            </a:pPr>
            <a:r>
              <a:rPr lang="en-US"/>
              <a:t>Hardware must allow:</a:t>
            </a:r>
          </a:p>
          <a:p>
            <a:pPr lvl="1">
              <a:lnSpc>
                <a:spcPct val="90000"/>
              </a:lnSpc>
              <a:defRPr/>
            </a:pPr>
            <a:r>
              <a:rPr lang="en-US" sz="2400"/>
              <a:t>System and use processor modes</a:t>
            </a:r>
          </a:p>
          <a:p>
            <a:pPr lvl="1">
              <a:lnSpc>
                <a:spcPct val="90000"/>
              </a:lnSpc>
              <a:defRPr/>
            </a:pPr>
            <a:r>
              <a:rPr lang="en-US" sz="2400"/>
              <a:t>Privileged subset of instructions for allocating system resources</a:t>
            </a:r>
          </a:p>
          <a:p>
            <a:pPr marL="457200" lvl="1" indent="0">
              <a:lnSpc>
                <a:spcPct val="90000"/>
              </a:lnSpc>
              <a:buFontTx/>
              <a:buNone/>
              <a:defRPr/>
            </a:pPr>
            <a:endParaRPr lang="en-US" sz="16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Rectangle 2">
            <a:extLst>
              <a:ext uri="{FF2B5EF4-FFF2-40B4-BE49-F238E27FC236}">
                <a16:creationId xmlns:a16="http://schemas.microsoft.com/office/drawing/2014/main" id="{1D30278C-6F98-BA49-856B-8D2FE25A16A3}"/>
              </a:ext>
            </a:extLst>
          </p:cNvPr>
          <p:cNvSpPr>
            <a:spLocks noGrp="1" noChangeArrowheads="1"/>
          </p:cNvSpPr>
          <p:nvPr>
            <p:ph type="title"/>
          </p:nvPr>
        </p:nvSpPr>
        <p:spPr/>
        <p:txBody>
          <a:bodyPr/>
          <a:lstStyle/>
          <a:p>
            <a:r>
              <a:rPr lang="en-AU" altLang="en-US"/>
              <a:t>Impact of VMs on Virtual Memory</a:t>
            </a:r>
          </a:p>
        </p:txBody>
      </p:sp>
      <p:sp>
        <p:nvSpPr>
          <p:cNvPr id="112642" name="Rectangle 3">
            <a:extLst>
              <a:ext uri="{FF2B5EF4-FFF2-40B4-BE49-F238E27FC236}">
                <a16:creationId xmlns:a16="http://schemas.microsoft.com/office/drawing/2014/main" id="{E5EA0078-24B2-2345-B6A6-FF3BDC145634}"/>
              </a:ext>
            </a:extLst>
          </p:cNvPr>
          <p:cNvSpPr>
            <a:spLocks noGrp="1" noChangeArrowheads="1"/>
          </p:cNvSpPr>
          <p:nvPr>
            <p:ph type="body" idx="1"/>
          </p:nvPr>
        </p:nvSpPr>
        <p:spPr/>
        <p:txBody>
          <a:bodyPr/>
          <a:lstStyle/>
          <a:p>
            <a:r>
              <a:rPr lang="en-US" altLang="en-US"/>
              <a:t>Each guest OS maintains its own set of page tables</a:t>
            </a:r>
          </a:p>
          <a:p>
            <a:pPr lvl="1"/>
            <a:r>
              <a:rPr lang="en-US" altLang="en-US"/>
              <a:t>VMM adds a level of memory between physical and virtual memory called </a:t>
            </a:r>
            <a:r>
              <a:rPr lang="ja-JP" altLang="en-US"/>
              <a:t>“</a:t>
            </a:r>
            <a:r>
              <a:rPr lang="en-US" altLang="ja-JP"/>
              <a:t>real memory</a:t>
            </a:r>
            <a:r>
              <a:rPr lang="ja-JP" altLang="en-US"/>
              <a:t>”</a:t>
            </a:r>
            <a:endParaRPr lang="en-US" altLang="ja-JP"/>
          </a:p>
          <a:p>
            <a:pPr lvl="1"/>
            <a:r>
              <a:rPr lang="en-US" altLang="en-US"/>
              <a:t>VMM maintains shadow page table that maps guest virtual addresses to physical addresses</a:t>
            </a:r>
          </a:p>
          <a:p>
            <a:pPr lvl="2"/>
            <a:r>
              <a:rPr lang="en-US" altLang="en-US"/>
              <a:t>Requires VMM to detect guest’</a:t>
            </a:r>
            <a:r>
              <a:rPr lang="en-US" altLang="ja-JP"/>
              <a:t>s changes to its own page table</a:t>
            </a:r>
          </a:p>
          <a:p>
            <a:pPr lvl="2"/>
            <a:r>
              <a:rPr lang="en-US" altLang="en-US"/>
              <a:t>Occurs naturally if accessing the page table pointer is a privileged operation</a:t>
            </a:r>
          </a:p>
          <a:p>
            <a:endParaRPr lang="en-US" altLang="en-US"/>
          </a:p>
          <a:p>
            <a:endParaRPr lang="en-US"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Title 1">
            <a:extLst>
              <a:ext uri="{FF2B5EF4-FFF2-40B4-BE49-F238E27FC236}">
                <a16:creationId xmlns:a16="http://schemas.microsoft.com/office/drawing/2014/main" id="{7AA544D0-21F9-184C-A0F5-9DBABFB9310A}"/>
              </a:ext>
            </a:extLst>
          </p:cNvPr>
          <p:cNvSpPr>
            <a:spLocks noGrp="1" noChangeArrowheads="1"/>
          </p:cNvSpPr>
          <p:nvPr>
            <p:ph type="title"/>
          </p:nvPr>
        </p:nvSpPr>
        <p:spPr/>
        <p:txBody>
          <a:bodyPr/>
          <a:lstStyle/>
          <a:p>
            <a:pPr eaLnBrk="1" hangingPunct="1"/>
            <a:r>
              <a:rPr lang="en-US" altLang="en-US"/>
              <a:t>Cache Coherence &amp; Performance</a:t>
            </a:r>
          </a:p>
        </p:txBody>
      </p:sp>
      <p:sp>
        <p:nvSpPr>
          <p:cNvPr id="114690" name="Content Placeholder 2">
            <a:extLst>
              <a:ext uri="{FF2B5EF4-FFF2-40B4-BE49-F238E27FC236}">
                <a16:creationId xmlns:a16="http://schemas.microsoft.com/office/drawing/2014/main" id="{1B3FB77A-8169-744B-BB53-4FCEA5D90919}"/>
              </a:ext>
            </a:extLst>
          </p:cNvPr>
          <p:cNvSpPr>
            <a:spLocks noGrp="1" noChangeArrowheads="1"/>
          </p:cNvSpPr>
          <p:nvPr>
            <p:ph idx="1"/>
          </p:nvPr>
        </p:nvSpPr>
        <p:spPr/>
        <p:txBody>
          <a:bodyPr/>
          <a:lstStyle/>
          <a:p>
            <a:pPr eaLnBrk="1" hangingPunct="1">
              <a:buFontTx/>
              <a:buNone/>
            </a:pPr>
            <a:r>
              <a:rPr lang="en-US" altLang="en-US" sz="2800" dirty="0"/>
              <a:t>Summary</a:t>
            </a:r>
          </a:p>
          <a:p>
            <a:pPr eaLnBrk="1" hangingPunct="1">
              <a:buFontTx/>
              <a:buNone/>
            </a:pPr>
            <a:endParaRPr lang="en-US" altLang="en-US" dirty="0"/>
          </a:p>
          <a:p>
            <a:pPr lvl="1" eaLnBrk="1" hangingPunct="1"/>
            <a:r>
              <a:rPr lang="en-US" altLang="en-US" sz="2400" dirty="0"/>
              <a:t>Unlike details with pipelining (e.g., ILP) that only concern compiler writers, you the programmer need to acknowledge that cache coherence is going on “under the covers.” Why?</a:t>
            </a:r>
          </a:p>
          <a:p>
            <a:pPr lvl="1" eaLnBrk="1" hangingPunct="1">
              <a:buFontTx/>
              <a:buNone/>
            </a:pPr>
            <a:endParaRPr lang="en-US" altLang="en-US" sz="2400" dirty="0"/>
          </a:p>
          <a:p>
            <a:pPr marL="914400" lvl="2" indent="0" eaLnBrk="1" hangingPunct="1">
              <a:buNone/>
            </a:pPr>
            <a:r>
              <a:rPr lang="en-US" altLang="en-US" sz="2200" i="1" dirty="0">
                <a:solidFill>
                  <a:srgbClr val="FF0000"/>
                </a:solidFill>
              </a:rPr>
              <a:t>The coherence protocol can DRAMATICALLY impact your performance!</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Title 1">
            <a:extLst>
              <a:ext uri="{FF2B5EF4-FFF2-40B4-BE49-F238E27FC236}">
                <a16:creationId xmlns:a16="http://schemas.microsoft.com/office/drawing/2014/main" id="{5947CE4D-F8CD-1A41-91D3-7C10C61DA845}"/>
              </a:ext>
            </a:extLst>
          </p:cNvPr>
          <p:cNvSpPr>
            <a:spLocks noGrp="1" noChangeArrowheads="1"/>
          </p:cNvSpPr>
          <p:nvPr>
            <p:ph type="title"/>
          </p:nvPr>
        </p:nvSpPr>
        <p:spPr>
          <a:xfrm>
            <a:off x="526093" y="371475"/>
            <a:ext cx="8054236" cy="762000"/>
          </a:xfrm>
        </p:spPr>
        <p:txBody>
          <a:bodyPr/>
          <a:lstStyle/>
          <a:p>
            <a:pPr eaLnBrk="1" hangingPunct="1"/>
            <a:r>
              <a:rPr lang="en-US" altLang="en-US" dirty="0"/>
              <a:t>Impact of Cache Coherence in Multicore CPUs</a:t>
            </a:r>
          </a:p>
        </p:txBody>
      </p:sp>
      <p:pic>
        <p:nvPicPr>
          <p:cNvPr id="115714" name="Picture 3">
            <a:extLst>
              <a:ext uri="{FF2B5EF4-FFF2-40B4-BE49-F238E27FC236}">
                <a16:creationId xmlns:a16="http://schemas.microsoft.com/office/drawing/2014/main" id="{726B8352-A643-E242-909C-F81224AF7C5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70000" y="1463675"/>
            <a:ext cx="6746875" cy="442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a:extLst>
              <a:ext uri="{FF2B5EF4-FFF2-40B4-BE49-F238E27FC236}">
                <a16:creationId xmlns:a16="http://schemas.microsoft.com/office/drawing/2014/main" id="{389E221A-18A2-A442-8CEF-CB3514BB3115}"/>
              </a:ext>
            </a:extLst>
          </p:cNvPr>
          <p:cNvSpPr>
            <a:spLocks noGrp="1" noChangeArrowheads="1"/>
          </p:cNvSpPr>
          <p:nvPr>
            <p:ph type="title"/>
          </p:nvPr>
        </p:nvSpPr>
        <p:spPr/>
        <p:txBody>
          <a:bodyPr/>
          <a:lstStyle/>
          <a:p>
            <a:r>
              <a:rPr lang="en-US" altLang="en-US" dirty="0"/>
              <a:t>Advanced Optimizations for Caching</a:t>
            </a:r>
          </a:p>
        </p:txBody>
      </p:sp>
      <p:sp>
        <p:nvSpPr>
          <p:cNvPr id="25602" name="Content Placeholder 2">
            <a:extLst>
              <a:ext uri="{FF2B5EF4-FFF2-40B4-BE49-F238E27FC236}">
                <a16:creationId xmlns:a16="http://schemas.microsoft.com/office/drawing/2014/main" id="{7805E989-2ABA-8E42-B4BD-0A525C771B0F}"/>
              </a:ext>
            </a:extLst>
          </p:cNvPr>
          <p:cNvSpPr>
            <a:spLocks noGrp="1"/>
          </p:cNvSpPr>
          <p:nvPr>
            <p:ph idx="1"/>
          </p:nvPr>
        </p:nvSpPr>
        <p:spPr>
          <a:xfrm>
            <a:off x="685800" y="1153569"/>
            <a:ext cx="7772400" cy="5095875"/>
          </a:xfrm>
        </p:spPr>
        <p:txBody>
          <a:bodyPr/>
          <a:lstStyle/>
          <a:p>
            <a:pPr>
              <a:defRPr/>
            </a:pPr>
            <a:r>
              <a:rPr lang="en-US" dirty="0"/>
              <a:t>Reduce Hit Time</a:t>
            </a:r>
          </a:p>
          <a:p>
            <a:pPr lvl="1">
              <a:buFontTx/>
              <a:buNone/>
              <a:defRPr/>
            </a:pPr>
            <a:r>
              <a:rPr lang="en-US" dirty="0"/>
              <a:t>(1) Small &amp; simple first-level $ and (2) way prediction</a:t>
            </a:r>
          </a:p>
          <a:p>
            <a:pPr lvl="2">
              <a:defRPr/>
            </a:pPr>
            <a:r>
              <a:rPr lang="en-US" dirty="0">
                <a:solidFill>
                  <a:schemeClr val="bg1">
                    <a:lumMod val="50000"/>
                  </a:schemeClr>
                </a:solidFill>
              </a:rPr>
              <a:t>Side effect:  Reduce power consumption</a:t>
            </a:r>
          </a:p>
          <a:p>
            <a:pPr>
              <a:defRPr/>
            </a:pPr>
            <a:r>
              <a:rPr lang="en-US" dirty="0"/>
              <a:t>Increase Cache Bandwidth</a:t>
            </a:r>
          </a:p>
          <a:p>
            <a:pPr lvl="1">
              <a:buFontTx/>
              <a:buNone/>
              <a:defRPr/>
            </a:pPr>
            <a:r>
              <a:rPr lang="en-US" dirty="0"/>
              <a:t>(3) Pipelined $, (4) non-blocking $, and (5) multi-banked $</a:t>
            </a:r>
          </a:p>
          <a:p>
            <a:pPr lvl="2">
              <a:defRPr/>
            </a:pPr>
            <a:r>
              <a:rPr lang="en-US" dirty="0">
                <a:solidFill>
                  <a:schemeClr val="bg1">
                    <a:lumMod val="50000"/>
                  </a:schemeClr>
                </a:solidFill>
              </a:rPr>
              <a:t>Side effect:  Varying impacts on power consumption</a:t>
            </a:r>
          </a:p>
          <a:p>
            <a:pPr>
              <a:defRPr/>
            </a:pPr>
            <a:r>
              <a:rPr lang="en-US" dirty="0"/>
              <a:t>Reduce Miss Penalty</a:t>
            </a:r>
          </a:p>
          <a:p>
            <a:pPr lvl="1">
              <a:buFontTx/>
              <a:buNone/>
              <a:defRPr/>
            </a:pPr>
            <a:r>
              <a:rPr lang="en-US" dirty="0"/>
              <a:t>(6) Critical word first and (7) merging write buffers</a:t>
            </a:r>
          </a:p>
          <a:p>
            <a:pPr lvl="2">
              <a:defRPr/>
            </a:pPr>
            <a:r>
              <a:rPr lang="en-US" dirty="0">
                <a:solidFill>
                  <a:schemeClr val="bg1">
                    <a:lumMod val="50000"/>
                  </a:schemeClr>
                </a:solidFill>
              </a:rPr>
              <a:t>Side effect:  Little impact on power</a:t>
            </a:r>
          </a:p>
          <a:p>
            <a:pPr>
              <a:defRPr/>
            </a:pPr>
            <a:r>
              <a:rPr lang="en-US" dirty="0"/>
              <a:t>Reduce Miss Rate</a:t>
            </a:r>
          </a:p>
          <a:p>
            <a:pPr lvl="1">
              <a:buFontTx/>
              <a:buNone/>
              <a:defRPr/>
            </a:pPr>
            <a:r>
              <a:rPr lang="en-US" dirty="0"/>
              <a:t>(8) Compiler optimizations.  </a:t>
            </a:r>
            <a:r>
              <a:rPr lang="en-US" sz="1800" dirty="0">
                <a:solidFill>
                  <a:schemeClr val="bg1">
                    <a:lumMod val="50000"/>
                  </a:schemeClr>
                </a:solidFill>
              </a:rPr>
              <a:t>Side effect: Reduces power consumption</a:t>
            </a:r>
            <a:endParaRPr lang="en-US" dirty="0">
              <a:solidFill>
                <a:schemeClr val="bg1">
                  <a:lumMod val="50000"/>
                </a:schemeClr>
              </a:solidFill>
            </a:endParaRPr>
          </a:p>
          <a:p>
            <a:pPr>
              <a:defRPr/>
            </a:pPr>
            <a:r>
              <a:rPr lang="en-US" dirty="0"/>
              <a:t>Reduce Miss Penalty or Miss Rate via Parallelism</a:t>
            </a:r>
          </a:p>
          <a:p>
            <a:pPr lvl="1">
              <a:buFontTx/>
              <a:buNone/>
              <a:defRPr/>
            </a:pPr>
            <a:r>
              <a:rPr lang="en-US" dirty="0"/>
              <a:t>(9) Hardware pre-fetching and (10) compiler pre-fetching</a:t>
            </a:r>
          </a:p>
        </p:txBody>
      </p:sp>
      <p:sp>
        <p:nvSpPr>
          <p:cNvPr id="25603" name="TextBox 1">
            <a:extLst>
              <a:ext uri="{FF2B5EF4-FFF2-40B4-BE49-F238E27FC236}">
                <a16:creationId xmlns:a16="http://schemas.microsoft.com/office/drawing/2014/main" id="{AF490D81-20EC-914A-B396-5DBEA4733F46}"/>
              </a:ext>
            </a:extLst>
          </p:cNvPr>
          <p:cNvSpPr txBox="1">
            <a:spLocks noChangeArrowheads="1"/>
          </p:cNvSpPr>
          <p:nvPr/>
        </p:nvSpPr>
        <p:spPr bwMode="auto">
          <a:xfrm>
            <a:off x="7520487" y="1228725"/>
            <a:ext cx="1422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17780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2000" u="sng" dirty="0">
                <a:solidFill>
                  <a:srgbClr val="0000FF"/>
                </a:solidFill>
                <a:latin typeface="Candara" panose="020E0502030303020204" pitchFamily="34" charset="0"/>
              </a:rPr>
              <a:t>Key</a:t>
            </a:r>
          </a:p>
          <a:p>
            <a:pPr lvl="1" eaLnBrk="1" hangingPunct="1">
              <a:spcBef>
                <a:spcPct val="0"/>
              </a:spcBef>
              <a:buFontTx/>
              <a:buNone/>
            </a:pPr>
            <a:r>
              <a:rPr lang="en-US" altLang="en-US" dirty="0">
                <a:solidFill>
                  <a:srgbClr val="0000FF"/>
                </a:solidFill>
                <a:latin typeface="Candara" panose="020E0502030303020204" pitchFamily="34" charset="0"/>
              </a:rPr>
              <a:t>$ = cache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a:extLst>
              <a:ext uri="{FF2B5EF4-FFF2-40B4-BE49-F238E27FC236}">
                <a16:creationId xmlns:a16="http://schemas.microsoft.com/office/drawing/2014/main" id="{BAB4E130-47BE-3441-91D7-D50BF461E118}"/>
              </a:ext>
            </a:extLst>
          </p:cNvPr>
          <p:cNvSpPr>
            <a:spLocks noGrp="1" noChangeArrowheads="1"/>
          </p:cNvSpPr>
          <p:nvPr>
            <p:ph type="title"/>
          </p:nvPr>
        </p:nvSpPr>
        <p:spPr/>
        <p:txBody>
          <a:bodyPr/>
          <a:lstStyle/>
          <a:p>
            <a:r>
              <a:rPr lang="en-US" altLang="en-US" dirty="0"/>
              <a:t>Advanced Optimizations for Caching</a:t>
            </a:r>
          </a:p>
        </p:txBody>
      </p:sp>
      <p:sp>
        <p:nvSpPr>
          <p:cNvPr id="27650" name="Content Placeholder 2">
            <a:extLst>
              <a:ext uri="{FF2B5EF4-FFF2-40B4-BE49-F238E27FC236}">
                <a16:creationId xmlns:a16="http://schemas.microsoft.com/office/drawing/2014/main" id="{42C16113-0E9E-3C40-B5DC-1519FA3DEF57}"/>
              </a:ext>
            </a:extLst>
          </p:cNvPr>
          <p:cNvSpPr>
            <a:spLocks noGrp="1" noChangeArrowheads="1"/>
          </p:cNvSpPr>
          <p:nvPr>
            <p:ph idx="1"/>
          </p:nvPr>
        </p:nvSpPr>
        <p:spPr>
          <a:xfrm>
            <a:off x="685800" y="1153569"/>
            <a:ext cx="7772400" cy="5095875"/>
          </a:xfrm>
        </p:spPr>
        <p:txBody>
          <a:bodyPr/>
          <a:lstStyle/>
          <a:p>
            <a:r>
              <a:rPr lang="en-US" altLang="en-US" dirty="0"/>
              <a:t>Reduce Hit Time</a:t>
            </a:r>
          </a:p>
          <a:p>
            <a:pPr lvl="1">
              <a:buFontTx/>
              <a:buNone/>
            </a:pPr>
            <a:r>
              <a:rPr lang="en-US" altLang="en-US" dirty="0">
                <a:solidFill>
                  <a:srgbClr val="FF0000"/>
                </a:solidFill>
              </a:rPr>
              <a:t>(1) Small &amp; simple first-level $ and (2) way prediction</a:t>
            </a:r>
          </a:p>
          <a:p>
            <a:pPr lvl="2"/>
            <a:r>
              <a:rPr lang="en-US" altLang="en-US" dirty="0">
                <a:solidFill>
                  <a:srgbClr val="A6A6A6"/>
                </a:solidFill>
              </a:rPr>
              <a:t>Side effect:  Reduce power consumption</a:t>
            </a:r>
          </a:p>
          <a:p>
            <a:r>
              <a:rPr lang="en-US" altLang="en-US" dirty="0"/>
              <a:t>Increase Cache Bandwidth</a:t>
            </a:r>
          </a:p>
          <a:p>
            <a:pPr lvl="1">
              <a:buFontTx/>
              <a:buNone/>
            </a:pPr>
            <a:r>
              <a:rPr lang="en-US" altLang="en-US" dirty="0"/>
              <a:t>(3) Pipelined $, (4) non-blocking $, and (5) multi-banked $</a:t>
            </a:r>
          </a:p>
          <a:p>
            <a:pPr lvl="2"/>
            <a:r>
              <a:rPr lang="en-US" altLang="en-US" dirty="0">
                <a:solidFill>
                  <a:srgbClr val="A6A6A6"/>
                </a:solidFill>
              </a:rPr>
              <a:t>Side effect:  Varying impacts on power consumption</a:t>
            </a:r>
          </a:p>
          <a:p>
            <a:r>
              <a:rPr lang="en-US" altLang="en-US" dirty="0"/>
              <a:t>Reduce Miss Penalty</a:t>
            </a:r>
          </a:p>
          <a:p>
            <a:pPr lvl="1">
              <a:buFontTx/>
              <a:buNone/>
            </a:pPr>
            <a:r>
              <a:rPr lang="en-US" altLang="en-US" dirty="0"/>
              <a:t>(6) Critical word first and (7) merging write buffers</a:t>
            </a:r>
          </a:p>
          <a:p>
            <a:pPr lvl="2"/>
            <a:r>
              <a:rPr lang="en-US" altLang="en-US" dirty="0">
                <a:solidFill>
                  <a:srgbClr val="A6A6A6"/>
                </a:solidFill>
              </a:rPr>
              <a:t>Side effect:  Little impact on power</a:t>
            </a:r>
          </a:p>
          <a:p>
            <a:r>
              <a:rPr lang="en-US" altLang="en-US" dirty="0"/>
              <a:t>Reduce Miss Rate</a:t>
            </a:r>
          </a:p>
          <a:p>
            <a:pPr lvl="1">
              <a:buFontTx/>
              <a:buNone/>
            </a:pPr>
            <a:r>
              <a:rPr lang="en-US" altLang="en-US" dirty="0"/>
              <a:t>(8) Compiler optimizations.  </a:t>
            </a:r>
            <a:r>
              <a:rPr lang="en-US" altLang="en-US" sz="1800" dirty="0">
                <a:solidFill>
                  <a:srgbClr val="A6A6A6"/>
                </a:solidFill>
              </a:rPr>
              <a:t>Side effect: Reduces power consumption</a:t>
            </a:r>
            <a:endParaRPr lang="en-US" altLang="en-US" dirty="0">
              <a:solidFill>
                <a:srgbClr val="A6A6A6"/>
              </a:solidFill>
            </a:endParaRPr>
          </a:p>
          <a:p>
            <a:r>
              <a:rPr lang="en-US" altLang="en-US" dirty="0"/>
              <a:t>Reduce Miss Penalty or Miss Rate via Parallelism</a:t>
            </a:r>
          </a:p>
          <a:p>
            <a:pPr lvl="1">
              <a:buFontTx/>
              <a:buNone/>
            </a:pPr>
            <a:r>
              <a:rPr lang="en-US" altLang="en-US" dirty="0"/>
              <a:t>(9) Hardware pre-fetching and (10) compiler pre-fetching</a:t>
            </a:r>
          </a:p>
        </p:txBody>
      </p:sp>
      <p:sp>
        <p:nvSpPr>
          <p:cNvPr id="6" name="TextBox 1">
            <a:extLst>
              <a:ext uri="{FF2B5EF4-FFF2-40B4-BE49-F238E27FC236}">
                <a16:creationId xmlns:a16="http://schemas.microsoft.com/office/drawing/2014/main" id="{9970CA35-347F-984B-9C82-CC5A1409F8CC}"/>
              </a:ext>
            </a:extLst>
          </p:cNvPr>
          <p:cNvSpPr txBox="1">
            <a:spLocks noChangeArrowheads="1"/>
          </p:cNvSpPr>
          <p:nvPr/>
        </p:nvSpPr>
        <p:spPr bwMode="auto">
          <a:xfrm>
            <a:off x="7520487" y="1228725"/>
            <a:ext cx="1422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17780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2000" u="sng" dirty="0">
                <a:solidFill>
                  <a:srgbClr val="0000FF"/>
                </a:solidFill>
                <a:latin typeface="Candara" panose="020E0502030303020204" pitchFamily="34" charset="0"/>
              </a:rPr>
              <a:t>Key</a:t>
            </a:r>
          </a:p>
          <a:p>
            <a:pPr lvl="1" eaLnBrk="1" hangingPunct="1">
              <a:spcBef>
                <a:spcPct val="0"/>
              </a:spcBef>
              <a:buFontTx/>
              <a:buNone/>
            </a:pPr>
            <a:r>
              <a:rPr lang="en-US" altLang="en-US" dirty="0">
                <a:solidFill>
                  <a:srgbClr val="0000FF"/>
                </a:solidFill>
                <a:latin typeface="Candara" panose="020E0502030303020204" pitchFamily="34" charset="0"/>
              </a:rPr>
              <a:t>$ = cache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a:extLst>
              <a:ext uri="{FF2B5EF4-FFF2-40B4-BE49-F238E27FC236}">
                <a16:creationId xmlns:a16="http://schemas.microsoft.com/office/drawing/2014/main" id="{2CD642CA-B02E-8245-842B-D651AE93E9A4}"/>
              </a:ext>
            </a:extLst>
          </p:cNvPr>
          <p:cNvSpPr>
            <a:spLocks noGrp="1" noChangeArrowheads="1"/>
          </p:cNvSpPr>
          <p:nvPr>
            <p:ph type="title"/>
          </p:nvPr>
        </p:nvSpPr>
        <p:spPr>
          <a:xfrm>
            <a:off x="447806" y="346423"/>
            <a:ext cx="3662363" cy="762000"/>
          </a:xfrm>
        </p:spPr>
        <p:txBody>
          <a:bodyPr/>
          <a:lstStyle/>
          <a:p>
            <a:r>
              <a:rPr lang="en-US" altLang="en-US" dirty="0"/>
              <a:t>Small &amp; Simple First-Level Caches</a:t>
            </a:r>
            <a:endParaRPr lang="en-AU" altLang="en-US" dirty="0"/>
          </a:p>
        </p:txBody>
      </p:sp>
      <p:sp>
        <p:nvSpPr>
          <p:cNvPr id="89091" name="Rectangle 3">
            <a:extLst>
              <a:ext uri="{FF2B5EF4-FFF2-40B4-BE49-F238E27FC236}">
                <a16:creationId xmlns:a16="http://schemas.microsoft.com/office/drawing/2014/main" id="{6AF143BF-F142-474D-98EA-AA15286A14D0}"/>
              </a:ext>
            </a:extLst>
          </p:cNvPr>
          <p:cNvSpPr>
            <a:spLocks noGrp="1" noChangeArrowheads="1"/>
          </p:cNvSpPr>
          <p:nvPr>
            <p:ph idx="1"/>
          </p:nvPr>
        </p:nvSpPr>
        <p:spPr>
          <a:xfrm>
            <a:off x="447806" y="1277655"/>
            <a:ext cx="4199351" cy="1519287"/>
          </a:xfrm>
        </p:spPr>
        <p:txBody>
          <a:bodyPr/>
          <a:lstStyle/>
          <a:p>
            <a:r>
              <a:rPr lang="en-US" altLang="en-US" i="1" dirty="0"/>
              <a:t>Critical timing path</a:t>
            </a:r>
          </a:p>
          <a:p>
            <a:pPr lvl="1"/>
            <a:r>
              <a:rPr lang="en-US" altLang="en-US" dirty="0"/>
              <a:t>addressing tag memory, then</a:t>
            </a:r>
          </a:p>
          <a:p>
            <a:pPr lvl="1"/>
            <a:r>
              <a:rPr lang="en-US" altLang="en-US" dirty="0"/>
              <a:t>comparing tags, then</a:t>
            </a:r>
          </a:p>
          <a:p>
            <a:pPr lvl="1"/>
            <a:r>
              <a:rPr lang="en-US" altLang="en-US" dirty="0"/>
              <a:t>selecting correct set</a:t>
            </a:r>
          </a:p>
          <a:p>
            <a:endParaRPr lang="en-US" altLang="en-US" dirty="0"/>
          </a:p>
        </p:txBody>
      </p:sp>
      <p:sp>
        <p:nvSpPr>
          <p:cNvPr id="8" name="TextBox 7">
            <a:extLst>
              <a:ext uri="{FF2B5EF4-FFF2-40B4-BE49-F238E27FC236}">
                <a16:creationId xmlns:a16="http://schemas.microsoft.com/office/drawing/2014/main" id="{98A74B4C-B37D-7040-9B90-1FA44563B8BE}"/>
              </a:ext>
            </a:extLst>
          </p:cNvPr>
          <p:cNvSpPr txBox="1"/>
          <p:nvPr/>
        </p:nvSpPr>
        <p:spPr>
          <a:xfrm>
            <a:off x="4533900" y="4123688"/>
            <a:ext cx="4572000" cy="2308324"/>
          </a:xfrm>
          <a:prstGeom prst="rect">
            <a:avLst/>
          </a:prstGeom>
          <a:noFill/>
        </p:spPr>
        <p:txBody>
          <a:bodyPr wrap="square">
            <a:spAutoFit/>
          </a:bodyPr>
          <a:lstStyle/>
          <a:p>
            <a:pPr marL="342900" indent="-342900">
              <a:buFont typeface="Arial" panose="020B0604020202020204" pitchFamily="34" charset="0"/>
              <a:buChar char="•"/>
            </a:pPr>
            <a:r>
              <a:rPr lang="en-US" altLang="en-US" i="1" dirty="0">
                <a:latin typeface="Candara" panose="020E0502030303020204" pitchFamily="34" charset="0"/>
              </a:rPr>
              <a:t>Direct-mapped caches </a:t>
            </a:r>
            <a:r>
              <a:rPr lang="en-US" altLang="en-US" dirty="0">
                <a:latin typeface="Candara" panose="020E0502030303020204" pitchFamily="34" charset="0"/>
              </a:rPr>
              <a:t>can overlap tag compare and transmission of data</a:t>
            </a:r>
          </a:p>
          <a:p>
            <a:pPr marL="342900" indent="-342900">
              <a:buFont typeface="Arial" panose="020B0604020202020204" pitchFamily="34" charset="0"/>
              <a:buChar char="•"/>
            </a:pPr>
            <a:r>
              <a:rPr lang="en-US" altLang="en-US" i="1" dirty="0">
                <a:latin typeface="Candara" panose="020E0502030303020204" pitchFamily="34" charset="0"/>
              </a:rPr>
              <a:t>Lower associativity </a:t>
            </a:r>
            <a:r>
              <a:rPr lang="en-US" altLang="en-US" dirty="0">
                <a:latin typeface="Candara" panose="020E0502030303020204" pitchFamily="34" charset="0"/>
              </a:rPr>
              <a:t>reduces power because fewer cache lines are accessed</a:t>
            </a:r>
          </a:p>
        </p:txBody>
      </p:sp>
      <p:pic>
        <p:nvPicPr>
          <p:cNvPr id="2" name="Picture 1">
            <a:extLst>
              <a:ext uri="{FF2B5EF4-FFF2-40B4-BE49-F238E27FC236}">
                <a16:creationId xmlns:a16="http://schemas.microsoft.com/office/drawing/2014/main" id="{8593C3C0-CD00-0945-BD24-8FBF9B97EBFC}"/>
              </a:ext>
            </a:extLst>
          </p:cNvPr>
          <p:cNvPicPr>
            <a:picLocks noChangeAspect="1"/>
          </p:cNvPicPr>
          <p:nvPr/>
        </p:nvPicPr>
        <p:blipFill>
          <a:blip r:embed="rId3"/>
          <a:stretch>
            <a:fillRect/>
          </a:stretch>
        </p:blipFill>
        <p:spPr>
          <a:xfrm>
            <a:off x="968791" y="3076201"/>
            <a:ext cx="3239886" cy="3411226"/>
          </a:xfrm>
          <a:prstGeom prst="rect">
            <a:avLst/>
          </a:prstGeom>
        </p:spPr>
      </p:pic>
      <p:pic>
        <p:nvPicPr>
          <p:cNvPr id="3" name="Picture 2">
            <a:extLst>
              <a:ext uri="{FF2B5EF4-FFF2-40B4-BE49-F238E27FC236}">
                <a16:creationId xmlns:a16="http://schemas.microsoft.com/office/drawing/2014/main" id="{8396C214-8F42-464E-8222-F4CD1CFA834C}"/>
              </a:ext>
            </a:extLst>
          </p:cNvPr>
          <p:cNvPicPr>
            <a:picLocks noChangeAspect="1"/>
          </p:cNvPicPr>
          <p:nvPr/>
        </p:nvPicPr>
        <p:blipFill>
          <a:blip r:embed="rId4"/>
          <a:stretch>
            <a:fillRect/>
          </a:stretch>
        </p:blipFill>
        <p:spPr>
          <a:xfrm>
            <a:off x="4597400" y="635000"/>
            <a:ext cx="4418344" cy="313182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89091">
                                            <p:txEl>
                                              <p:pRg st="0" end="0"/>
                                            </p:txEl>
                                          </p:spTgt>
                                        </p:tgtEl>
                                        <p:attrNameLst>
                                          <p:attrName>style.visibility</p:attrName>
                                        </p:attrNameLst>
                                      </p:cBhvr>
                                      <p:to>
                                        <p:strVal val="visible"/>
                                      </p:to>
                                    </p:set>
                                    <p:animEffect transition="in" filter="slide(fromBottom)">
                                      <p:cBhvr>
                                        <p:cTn id="7" dur="500"/>
                                        <p:tgtEl>
                                          <p:spTgt spid="89091">
                                            <p:txEl>
                                              <p:pRg st="0" end="0"/>
                                            </p:txEl>
                                          </p:spTgt>
                                        </p:tgtEl>
                                      </p:cBhvr>
                                    </p:animEffect>
                                  </p:childTnLst>
                                </p:cTn>
                              </p:par>
                              <p:par>
                                <p:cTn id="8" presetID="12" presetClass="entr" presetSubtype="4" fill="hold" grpId="0" nodeType="withEffect">
                                  <p:stCondLst>
                                    <p:cond delay="0"/>
                                  </p:stCondLst>
                                  <p:childTnLst>
                                    <p:set>
                                      <p:cBhvr>
                                        <p:cTn id="9" dur="1" fill="hold">
                                          <p:stCondLst>
                                            <p:cond delay="0"/>
                                          </p:stCondLst>
                                        </p:cTn>
                                        <p:tgtEl>
                                          <p:spTgt spid="89091">
                                            <p:txEl>
                                              <p:pRg st="1" end="1"/>
                                            </p:txEl>
                                          </p:spTgt>
                                        </p:tgtEl>
                                        <p:attrNameLst>
                                          <p:attrName>style.visibility</p:attrName>
                                        </p:attrNameLst>
                                      </p:cBhvr>
                                      <p:to>
                                        <p:strVal val="visible"/>
                                      </p:to>
                                    </p:set>
                                    <p:animEffect transition="in" filter="slide(fromBottom)">
                                      <p:cBhvr>
                                        <p:cTn id="10" dur="500"/>
                                        <p:tgtEl>
                                          <p:spTgt spid="89091">
                                            <p:txEl>
                                              <p:pRg st="1" end="1"/>
                                            </p:txEl>
                                          </p:spTgt>
                                        </p:tgtEl>
                                      </p:cBhvr>
                                    </p:animEffect>
                                  </p:childTnLst>
                                </p:cTn>
                              </p:par>
                              <p:par>
                                <p:cTn id="11" presetID="12" presetClass="entr" presetSubtype="4" fill="hold" grpId="0" nodeType="withEffect">
                                  <p:stCondLst>
                                    <p:cond delay="0"/>
                                  </p:stCondLst>
                                  <p:childTnLst>
                                    <p:set>
                                      <p:cBhvr>
                                        <p:cTn id="12" dur="1" fill="hold">
                                          <p:stCondLst>
                                            <p:cond delay="0"/>
                                          </p:stCondLst>
                                        </p:cTn>
                                        <p:tgtEl>
                                          <p:spTgt spid="89091">
                                            <p:txEl>
                                              <p:pRg st="2" end="2"/>
                                            </p:txEl>
                                          </p:spTgt>
                                        </p:tgtEl>
                                        <p:attrNameLst>
                                          <p:attrName>style.visibility</p:attrName>
                                        </p:attrNameLst>
                                      </p:cBhvr>
                                      <p:to>
                                        <p:strVal val="visible"/>
                                      </p:to>
                                    </p:set>
                                    <p:animEffect transition="in" filter="slide(fromBottom)">
                                      <p:cBhvr>
                                        <p:cTn id="13" dur="500"/>
                                        <p:tgtEl>
                                          <p:spTgt spid="89091">
                                            <p:txEl>
                                              <p:pRg st="2" end="2"/>
                                            </p:txEl>
                                          </p:spTgt>
                                        </p:tgtEl>
                                      </p:cBhvr>
                                    </p:animEffect>
                                  </p:childTnLst>
                                </p:cTn>
                              </p:par>
                              <p:par>
                                <p:cTn id="14" presetID="12" presetClass="entr" presetSubtype="4" fill="hold" grpId="0" nodeType="withEffect">
                                  <p:stCondLst>
                                    <p:cond delay="0"/>
                                  </p:stCondLst>
                                  <p:childTnLst>
                                    <p:set>
                                      <p:cBhvr>
                                        <p:cTn id="15" dur="1" fill="hold">
                                          <p:stCondLst>
                                            <p:cond delay="0"/>
                                          </p:stCondLst>
                                        </p:cTn>
                                        <p:tgtEl>
                                          <p:spTgt spid="89091">
                                            <p:txEl>
                                              <p:pRg st="3" end="3"/>
                                            </p:txEl>
                                          </p:spTgt>
                                        </p:tgtEl>
                                        <p:attrNameLst>
                                          <p:attrName>style.visibility</p:attrName>
                                        </p:attrNameLst>
                                      </p:cBhvr>
                                      <p:to>
                                        <p:strVal val="visible"/>
                                      </p:to>
                                    </p:set>
                                    <p:animEffect transition="in" filter="slide(fromBottom)">
                                      <p:cBhvr>
                                        <p:cTn id="16" dur="500"/>
                                        <p:tgtEl>
                                          <p:spTgt spid="8909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091"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a:extLst>
              <a:ext uri="{FF2B5EF4-FFF2-40B4-BE49-F238E27FC236}">
                <a16:creationId xmlns:a16="http://schemas.microsoft.com/office/drawing/2014/main" id="{BE85AC46-957E-9648-9E81-26642FA3D0AF}"/>
              </a:ext>
            </a:extLst>
          </p:cNvPr>
          <p:cNvSpPr>
            <a:spLocks noGrp="1" noChangeArrowheads="1"/>
          </p:cNvSpPr>
          <p:nvPr>
            <p:ph type="title"/>
          </p:nvPr>
        </p:nvSpPr>
        <p:spPr>
          <a:xfrm>
            <a:off x="685800" y="296319"/>
            <a:ext cx="7772400" cy="762000"/>
          </a:xfrm>
        </p:spPr>
        <p:txBody>
          <a:bodyPr/>
          <a:lstStyle/>
          <a:p>
            <a:r>
              <a:rPr lang="en-US" altLang="en-US" dirty="0"/>
              <a:t>L1 Size and Associativity</a:t>
            </a:r>
            <a:endParaRPr lang="en-AU" altLang="en-US" dirty="0"/>
          </a:p>
        </p:txBody>
      </p:sp>
      <p:sp>
        <p:nvSpPr>
          <p:cNvPr id="31746" name="Rectangle 3">
            <a:extLst>
              <a:ext uri="{FF2B5EF4-FFF2-40B4-BE49-F238E27FC236}">
                <a16:creationId xmlns:a16="http://schemas.microsoft.com/office/drawing/2014/main" id="{4246370D-B8B2-614B-B98E-DD7EF58009F3}"/>
              </a:ext>
            </a:extLst>
          </p:cNvPr>
          <p:cNvSpPr txBox="1">
            <a:spLocks noChangeArrowheads="1"/>
          </p:cNvSpPr>
          <p:nvPr/>
        </p:nvSpPr>
        <p:spPr bwMode="auto">
          <a:xfrm>
            <a:off x="415208" y="5492207"/>
            <a:ext cx="82708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0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buClr>
                <a:srgbClr val="0033CC"/>
              </a:buClr>
              <a:buSzPct val="60000"/>
              <a:buFontTx/>
              <a:buNone/>
            </a:pPr>
            <a:r>
              <a:rPr lang="en-US" altLang="en-US" dirty="0">
                <a:solidFill>
                  <a:srgbClr val="003399"/>
                </a:solidFill>
                <a:latin typeface="Candara" panose="020E0502030303020204" pitchFamily="34" charset="0"/>
              </a:rPr>
              <a:t>Access time vs. size and associativity</a:t>
            </a:r>
            <a:endParaRPr lang="en-US" altLang="en-US" sz="2000" dirty="0">
              <a:solidFill>
                <a:srgbClr val="0033CC"/>
              </a:solidFill>
              <a:latin typeface="Candara" panose="020E0502030303020204" pitchFamily="34" charset="0"/>
            </a:endParaRPr>
          </a:p>
        </p:txBody>
      </p:sp>
      <p:pic>
        <p:nvPicPr>
          <p:cNvPr id="31747" name="Picture 2">
            <a:extLst>
              <a:ext uri="{FF2B5EF4-FFF2-40B4-BE49-F238E27FC236}">
                <a16:creationId xmlns:a16="http://schemas.microsoft.com/office/drawing/2014/main" id="{402093DC-9F5B-9B4C-988C-9CA7F4466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8140" y="908593"/>
            <a:ext cx="6472564" cy="4537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48" name="Picture 3">
            <a:extLst>
              <a:ext uri="{FF2B5EF4-FFF2-40B4-BE49-F238E27FC236}">
                <a16:creationId xmlns:a16="http://schemas.microsoft.com/office/drawing/2014/main" id="{8C6FFB07-3FCE-6A48-A777-9F29D862F0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5397" y="5864965"/>
            <a:ext cx="725805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VT">
  <a:themeElements>
    <a:clrScheme name="V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VT">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65" charset="0"/>
            <a:ea typeface="ＭＳ Ｐゴシック" pitchFamily="-65" charset="-128"/>
            <a:cs typeface="ＭＳ Ｐゴシック" pitchFamily="-65"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65" charset="0"/>
            <a:ea typeface="ＭＳ Ｐゴシック" pitchFamily="-65" charset="-128"/>
            <a:cs typeface="ＭＳ Ｐゴシック" pitchFamily="-65" charset="-128"/>
          </a:defRPr>
        </a:defPPr>
      </a:lstStyle>
    </a:lnDef>
  </a:objectDefaults>
  <a:extraClrSchemeLst>
    <a:extraClrScheme>
      <a:clrScheme name="V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V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V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V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V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V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VT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V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V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V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V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V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Macintosh HD:Applications:Microsoft Office 2004:Templates:My Templates:VT.pot</Template>
  <TotalTime>240011</TotalTime>
  <Words>6452</Words>
  <Application>Microsoft Macintosh PowerPoint</Application>
  <PresentationFormat>On-screen Show (4:3)</PresentationFormat>
  <Paragraphs>865</Paragraphs>
  <Slides>55</Slides>
  <Notes>48</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55</vt:i4>
      </vt:variant>
    </vt:vector>
  </HeadingPairs>
  <TitlesOfParts>
    <vt:vector size="62" baseType="lpstr">
      <vt:lpstr>Arial</vt:lpstr>
      <vt:lpstr>Candara</vt:lpstr>
      <vt:lpstr>Consolas</vt:lpstr>
      <vt:lpstr>Monaco</vt:lpstr>
      <vt:lpstr>Symbol</vt:lpstr>
      <vt:lpstr>Times New Roman</vt:lpstr>
      <vt:lpstr>VT</vt:lpstr>
      <vt:lpstr>PowerPoint Presentation</vt:lpstr>
      <vt:lpstr>Acknowledgements</vt:lpstr>
      <vt:lpstr>Memory Hierarchy</vt:lpstr>
      <vt:lpstr>Basic Cache Optimizations</vt:lpstr>
      <vt:lpstr>Recall:  Avg. Memory Access Time</vt:lpstr>
      <vt:lpstr>Advanced Optimizations for Caching</vt:lpstr>
      <vt:lpstr>Advanced Optimizations for Caching</vt:lpstr>
      <vt:lpstr>Small &amp; Simple First-Level Caches</vt:lpstr>
      <vt:lpstr>L1 Size and Associativity</vt:lpstr>
      <vt:lpstr>L1 Size and Associativity</vt:lpstr>
      <vt:lpstr>Way Prediction: Predict the “Way” or Block within the Set</vt:lpstr>
      <vt:lpstr>Advanced Optimizations for Caching</vt:lpstr>
      <vt:lpstr>Write Performance</vt:lpstr>
      <vt:lpstr>Write Performance</vt:lpstr>
      <vt:lpstr>Pipelining Cache Writes</vt:lpstr>
      <vt:lpstr>Pipelining Cache</vt:lpstr>
      <vt:lpstr>Non-blocking Caches</vt:lpstr>
      <vt:lpstr>Non-blocking Caches: Basic Idea</vt:lpstr>
      <vt:lpstr>Basic MIPS Architecture</vt:lpstr>
      <vt:lpstr>Non-blocking Caches: Details</vt:lpstr>
      <vt:lpstr>Non-blocking Cache: Example</vt:lpstr>
      <vt:lpstr>Non-blocking Cache: Example</vt:lpstr>
      <vt:lpstr>Multi-banked Caches</vt:lpstr>
      <vt:lpstr>Advanced Optimizations for Caching</vt:lpstr>
      <vt:lpstr>Critical Word First or Early Restart Don’t wait for full block before restarting CPU </vt:lpstr>
      <vt:lpstr>Merging Write Buffer</vt:lpstr>
      <vt:lpstr>Advanced Optimizations for Caching</vt:lpstr>
      <vt:lpstr>Compiler Optimizations</vt:lpstr>
      <vt:lpstr>Compiler Optimizations</vt:lpstr>
      <vt:lpstr>Compiler Optimizations</vt:lpstr>
      <vt:lpstr>Impact of Cache Coherence in Multicore CPUs</vt:lpstr>
      <vt:lpstr>Compiler Optimizations</vt:lpstr>
      <vt:lpstr>Advanced Optimizations for Caching</vt:lpstr>
      <vt:lpstr>Hardware Prefetching</vt:lpstr>
      <vt:lpstr>Compiler Prefetching</vt:lpstr>
      <vt:lpstr>Summary of Advanced $ Optimizations</vt:lpstr>
      <vt:lpstr>Memory Technology:  ARM Cortex A53</vt:lpstr>
      <vt:lpstr>Memory Technology</vt:lpstr>
      <vt:lpstr>Memory Technology</vt:lpstr>
      <vt:lpstr>Memory Technology</vt:lpstr>
      <vt:lpstr>Memory Technology + Optimize</vt:lpstr>
      <vt:lpstr>Memory Optimizations</vt:lpstr>
      <vt:lpstr>Memory Optimizations</vt:lpstr>
      <vt:lpstr>Memory Optimizations</vt:lpstr>
      <vt:lpstr>Memory Power Consumption</vt:lpstr>
      <vt:lpstr>Stacked/Embedded DRAMs</vt:lpstr>
      <vt:lpstr>Flash Memory</vt:lpstr>
      <vt:lpstr>NAND Flash Memory</vt:lpstr>
      <vt:lpstr>Memory Dependability</vt:lpstr>
      <vt:lpstr>Virtual Memory</vt:lpstr>
      <vt:lpstr>Virtual Machines</vt:lpstr>
      <vt:lpstr>Requirements of VMM</vt:lpstr>
      <vt:lpstr>Impact of VMs on Virtual Memory</vt:lpstr>
      <vt:lpstr>Cache Coherence &amp; Performance</vt:lpstr>
      <vt:lpstr>Impact of Cache Coherence in Multicore CPUs</vt:lpstr>
    </vt:vector>
  </TitlesOfParts>
  <Company>Virginia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Bits, Data Types, and Operations</dc:title>
  <dc:creator>Wuchun Feng</dc:creator>
  <cp:lastModifiedBy>Feng, Wu-Chun</cp:lastModifiedBy>
  <cp:revision>122</cp:revision>
  <cp:lastPrinted>2022-07-22T08:42:29Z</cp:lastPrinted>
  <dcterms:created xsi:type="dcterms:W3CDTF">2012-03-15T05:56:43Z</dcterms:created>
  <dcterms:modified xsi:type="dcterms:W3CDTF">2022-07-22T08:42:45Z</dcterms:modified>
</cp:coreProperties>
</file>